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56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119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3552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7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03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34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71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34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00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467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66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3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5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65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51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39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39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52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2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F7207C-E100-4E4B-A8A1-4FCEB31E906C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205B1B-0122-40AA-9E7A-003B85276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12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6996" y="2338296"/>
            <a:ext cx="7250008" cy="25088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Nuove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ostanze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sicoattive - NPS</a:t>
            </a:r>
            <a:endParaRPr lang="it-IT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Text Box 2"/>
          <p:cNvSpPr txBox="1">
            <a:spLocks noChangeArrowheads="1" noChangeShapeType="1"/>
          </p:cNvSpPr>
          <p:nvPr/>
        </p:nvSpPr>
        <p:spPr bwMode="auto">
          <a:xfrm>
            <a:off x="112342613" y="106476800"/>
            <a:ext cx="2784475" cy="716438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Gill Sans MT" pitchFamily="34" charset="0"/>
              </a:rPr>
              <a:t>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Gill Sans MT" pitchFamily="34" charset="0"/>
              </a:rPr>
              <a:t>La Rete Regionale dell’Emilia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Gill Sans MT" pitchFamily="34" charset="0"/>
              </a:rPr>
              <a:t>Romagna per la Gestione degli Antidoti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Gill Sans MT" pitchFamily="34" charset="0"/>
              </a:rPr>
              <a:t>E il Sistema di Allerta Precoce Droghe d’abuso e Nuove Sostanze psicoattive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Gill Sans MT" pitchFamily="34" charset="0"/>
              </a:rPr>
              <a:t>Lunedì 11 giugno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Gill Sans MT" pitchFamily="34" charset="0"/>
              </a:rPr>
              <a:t>Regione Emilia-Romagna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Gill Sans MT" pitchFamily="34" charset="0"/>
              </a:rPr>
              <a:t>Aula 417/c (4° piano)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Gill Sans MT" pitchFamily="34" charset="0"/>
              </a:rPr>
              <a:t>V.le A. Moro n. 21 - Bologna</a:t>
            </a:r>
            <a:endParaRPr kumimoji="0" lang="it-IT" sz="13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 Unicode MS" pitchFamily="34" charset="-12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CON IL PATROCINIO DI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/>
        </p:nvPicPr>
        <p:blipFill>
          <a:blip r:embed="rId2"/>
          <a:srcRect l="-9" t="-23" r="-9" b="-23"/>
          <a:stretch>
            <a:fillRect/>
          </a:stretch>
        </p:blipFill>
        <p:spPr bwMode="auto">
          <a:xfrm>
            <a:off x="143795" y="1592077"/>
            <a:ext cx="1979933" cy="742931"/>
          </a:xfrm>
          <a:prstGeom prst="rect">
            <a:avLst/>
          </a:prstGeom>
          <a:solidFill>
            <a:srgbClr val="FFFFFF">
              <a:alpha val="0"/>
            </a:srgbClr>
          </a:solidFill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Logo SIMEU orizzontale new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180521"/>
            <a:ext cx="1979965" cy="5397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Logo Sifo completo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236" y="5304724"/>
            <a:ext cx="1511304" cy="800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0" name="Picture 6" descr="Logo congiunto AUSL-AOSP FE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764" y="816269"/>
            <a:ext cx="1979964" cy="64294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1031" name="Picture 7" descr="R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42852"/>
            <a:ext cx="2773362" cy="3984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4127232" y="5523835"/>
            <a:ext cx="4861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Dott.ssa Ilaria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Tiraferri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Referente antidoti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U.O. Pronto Soccorso e 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d’Urgenza Rimini</a:t>
            </a:r>
            <a:endParaRPr lang="it-IT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Dott.ssa Elena Bagni </a:t>
            </a:r>
          </a:p>
          <a:p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Dirigente Farmacista U.O. Farmacia Ospedaliera Rimini</a:t>
            </a:r>
          </a:p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123728" y="257011"/>
            <a:ext cx="7250008" cy="2013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Rete Regionale dell’Emilia 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Romagna per la Gestione degli Antidoti 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il Sistema di Allerta Precoce Droghe d’abuso e Nuove Sostanze psicoattive</a:t>
            </a:r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11 GIUGNO 2018</a:t>
            </a:r>
            <a:endParaRPr lang="it-IT" sz="4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133" y="115162"/>
            <a:ext cx="4309947" cy="2073855"/>
          </a:xfrm>
        </p:spPr>
        <p:txBody>
          <a:bodyPr/>
          <a:lstStyle/>
          <a:p>
            <a:r>
              <a:rPr lang="it-IT" b="1" dirty="0" smtClean="0"/>
              <a:t>CATINONE SINTETICO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9701" y="2226336"/>
            <a:ext cx="7704667" cy="41549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sz="3100" b="1" dirty="0"/>
              <a:t>Attività simpaticomimetica </a:t>
            </a:r>
            <a:r>
              <a:rPr lang="it-IT" dirty="0"/>
              <a:t>(rilascio </a:t>
            </a:r>
            <a:r>
              <a:rPr lang="it-IT" dirty="0" smtClean="0"/>
              <a:t> </a:t>
            </a:r>
            <a:r>
              <a:rPr lang="it-IT" dirty="0"/>
              <a:t>a livello </a:t>
            </a:r>
            <a:r>
              <a:rPr lang="it-IT" dirty="0" err="1"/>
              <a:t>pre</a:t>
            </a:r>
            <a:r>
              <a:rPr lang="it-IT" dirty="0"/>
              <a:t>-sinaptico </a:t>
            </a:r>
            <a:r>
              <a:rPr lang="it-IT" dirty="0" smtClean="0"/>
              <a:t>di </a:t>
            </a:r>
            <a:r>
              <a:rPr lang="it-IT" dirty="0"/>
              <a:t>catecolamine e </a:t>
            </a:r>
            <a:r>
              <a:rPr lang="it-IT" dirty="0" smtClean="0"/>
              <a:t>inibizione della  </a:t>
            </a:r>
            <a:r>
              <a:rPr lang="it-IT" dirty="0" err="1"/>
              <a:t>ricaptazione</a:t>
            </a:r>
            <a:r>
              <a:rPr lang="it-IT" dirty="0"/>
              <a:t>  dei </a:t>
            </a:r>
            <a:r>
              <a:rPr lang="it-IT" dirty="0" smtClean="0"/>
              <a:t>neurotrasmettitori </a:t>
            </a:r>
            <a:r>
              <a:rPr lang="it-IT" dirty="0" err="1"/>
              <a:t>monoaminergici</a:t>
            </a:r>
            <a:r>
              <a:rPr lang="it-IT" dirty="0"/>
              <a:t>). </a:t>
            </a:r>
          </a:p>
          <a:p>
            <a:pPr marL="0" indent="0" algn="just">
              <a:buNone/>
            </a:pPr>
            <a:endParaRPr lang="it-IT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it-IT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in grado di simulare gli effetti della cocaina. </a:t>
            </a:r>
            <a:endParaRPr lang="it-IT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it-IT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it-IT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STIMOLAZIONE – LOQUACITA’ – SPEED – ENERGIA</a:t>
            </a:r>
            <a:endParaRPr lang="it-IT" b="1" u="sng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it-IT" b="1" dirty="0"/>
          </a:p>
          <a:p>
            <a:pPr algn="just"/>
            <a:r>
              <a:rPr lang="it-IT" b="1" cap="all" dirty="0"/>
              <a:t>Assunzione</a:t>
            </a:r>
            <a:r>
              <a:rPr lang="it-IT" b="1" dirty="0"/>
              <a:t>: </a:t>
            </a:r>
            <a:r>
              <a:rPr lang="it-IT" dirty="0"/>
              <a:t>ingeriti, sniffati/fumati o assunti per via iniettiva o rettale.</a:t>
            </a:r>
          </a:p>
          <a:p>
            <a:pPr algn="just"/>
            <a:endParaRPr lang="it-IT" dirty="0"/>
          </a:p>
          <a:p>
            <a:pPr algn="just"/>
            <a:r>
              <a:rPr lang="it-IT" b="1" cap="all" dirty="0"/>
              <a:t>Effetti</a:t>
            </a:r>
            <a:r>
              <a:rPr lang="it-IT" b="1" dirty="0"/>
              <a:t>: </a:t>
            </a:r>
            <a:r>
              <a:rPr lang="it-IT" dirty="0"/>
              <a:t>ansia,  ridotta  capacità  di  concentrazione  e  della memoria  a  breve-termine,  irritazione  della  mucosa  nasale,  cefalea,</a:t>
            </a:r>
            <a:r>
              <a:rPr lang="it-IT" b="1" dirty="0"/>
              <a:t>  tachicardia, ipertensione</a:t>
            </a:r>
            <a:r>
              <a:rPr lang="it-IT" dirty="0"/>
              <a:t>,  </a:t>
            </a:r>
            <a:r>
              <a:rPr lang="it-IT" b="1" dirty="0"/>
              <a:t>iperidrosi,  midriasi</a:t>
            </a:r>
            <a:r>
              <a:rPr lang="it-IT" dirty="0"/>
              <a:t>,  trisma,  </a:t>
            </a:r>
            <a:r>
              <a:rPr lang="it-IT" b="1" dirty="0" err="1"/>
              <a:t>bruxismo</a:t>
            </a:r>
            <a:r>
              <a:rPr lang="it-IT" b="1" dirty="0"/>
              <a:t>,  </a:t>
            </a:r>
            <a:r>
              <a:rPr lang="it-IT" dirty="0"/>
              <a:t>allucinazioni,  </a:t>
            </a:r>
            <a:r>
              <a:rPr lang="it-IT" b="1" dirty="0"/>
              <a:t>grave  agitazione psicomotoria  e  aggressività,</a:t>
            </a:r>
            <a:r>
              <a:rPr lang="it-IT" dirty="0"/>
              <a:t>  convulsioni. </a:t>
            </a:r>
          </a:p>
        </p:txBody>
      </p:sp>
      <p:pic>
        <p:nvPicPr>
          <p:cNvPr id="4" name="Picture 4" descr="Risultati immagini per catinoni sintetici EFFET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15162"/>
            <a:ext cx="3687136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6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 per grazie per l'atten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4575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133" y="1319213"/>
            <a:ext cx="5894123" cy="1981200"/>
          </a:xfrm>
        </p:spPr>
        <p:txBody>
          <a:bodyPr/>
          <a:lstStyle/>
          <a:p>
            <a:r>
              <a:rPr lang="it-IT" b="1" dirty="0" smtClean="0"/>
              <a:t>Uomo I. A. di 27 anni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2133" y="2586376"/>
            <a:ext cx="7704667" cy="37229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Accede in PS accompagnato dalle FFOO e operatori 118 per stato di agitazione psicomotoria e trauma facciale.</a:t>
            </a:r>
          </a:p>
          <a:p>
            <a:pPr algn="just"/>
            <a:r>
              <a:rPr lang="it-IT" dirty="0" smtClean="0"/>
              <a:t>Il compagno, nel pomeriggio, aveva chiamato il 118 ed il 112 per agitazione psicomotoria ed aggressività che perduravano già da alcune ore. </a:t>
            </a:r>
          </a:p>
          <a:p>
            <a:pPr algn="just"/>
            <a:r>
              <a:rPr lang="it-IT" dirty="0" smtClean="0"/>
              <a:t>Obiettivamente paziente pericoloso per sé e per gli altri. Necessita di contenzione fisica da parte delle FFOO. </a:t>
            </a:r>
          </a:p>
          <a:p>
            <a:pPr algn="just"/>
            <a:r>
              <a:rPr lang="it-IT" dirty="0" smtClean="0"/>
              <a:t>IN ANAMNESI: abuso di sostanze non meglio precisate (maggiormente cocaina), </a:t>
            </a:r>
            <a:r>
              <a:rPr lang="it-IT" dirty="0" err="1" smtClean="0"/>
              <a:t>abusatore</a:t>
            </a:r>
            <a:r>
              <a:rPr lang="it-IT" dirty="0" smtClean="0"/>
              <a:t> cronico di </a:t>
            </a:r>
            <a:r>
              <a:rPr lang="it-IT" dirty="0" err="1" smtClean="0"/>
              <a:t>Minias</a:t>
            </a:r>
            <a:r>
              <a:rPr lang="it-IT" dirty="0" smtClean="0"/>
              <a:t> (</a:t>
            </a:r>
            <a:r>
              <a:rPr lang="it-IT" dirty="0" err="1" smtClean="0"/>
              <a:t>lormetazepam</a:t>
            </a:r>
            <a:r>
              <a:rPr lang="it-IT" dirty="0" smtClean="0"/>
              <a:t>), tendenza all’autolesionismo ed aggressività auto ed eterodiretta.</a:t>
            </a:r>
            <a:endParaRPr lang="it-IT" dirty="0"/>
          </a:p>
        </p:txBody>
      </p:sp>
      <p:pic>
        <p:nvPicPr>
          <p:cNvPr id="1028" name="Picture 4" descr="Risultati immagini per AGIT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00025"/>
            <a:ext cx="20383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84" y="200025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9752" y="2708920"/>
            <a:ext cx="6624736" cy="417646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In ambulanza somministrato </a:t>
            </a:r>
            <a:r>
              <a:rPr lang="it-IT" dirty="0" err="1" smtClean="0"/>
              <a:t>Midazolam</a:t>
            </a:r>
            <a:r>
              <a:rPr lang="it-IT" dirty="0" smtClean="0"/>
              <a:t> 10 mg </a:t>
            </a:r>
            <a:r>
              <a:rPr lang="it-IT" dirty="0" err="1" smtClean="0"/>
              <a:t>intranasale</a:t>
            </a:r>
            <a:r>
              <a:rPr lang="it-IT" dirty="0" smtClean="0"/>
              <a:t> + 7.5 mg </a:t>
            </a:r>
            <a:r>
              <a:rPr lang="it-IT" dirty="0" err="1" smtClean="0"/>
              <a:t>im</a:t>
            </a:r>
            <a:r>
              <a:rPr lang="it-IT" dirty="0" smtClean="0"/>
              <a:t> con scarso beneficio.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Paziente </a:t>
            </a:r>
            <a:r>
              <a:rPr lang="it-IT" b="1" dirty="0" smtClean="0"/>
              <a:t>non collaborante</a:t>
            </a:r>
            <a:r>
              <a:rPr lang="it-IT" dirty="0" smtClean="0"/>
              <a:t>, non valutabili segni di lato, no anisocoria, </a:t>
            </a:r>
            <a:r>
              <a:rPr lang="it-IT" b="1" dirty="0" smtClean="0"/>
              <a:t>midriasi fissa, sudato, digrigna i denti,</a:t>
            </a:r>
            <a:r>
              <a:rPr lang="it-IT" dirty="0" smtClean="0"/>
              <a:t> presenta ferita </a:t>
            </a:r>
            <a:r>
              <a:rPr lang="it-IT" dirty="0" err="1" smtClean="0"/>
              <a:t>lc</a:t>
            </a:r>
            <a:r>
              <a:rPr lang="it-IT" dirty="0" smtClean="0"/>
              <a:t> sottomentoniera. 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b="1" dirty="0" smtClean="0"/>
              <a:t>FC 104 r</a:t>
            </a:r>
            <a:r>
              <a:rPr lang="it-IT" dirty="0" smtClean="0"/>
              <a:t>, </a:t>
            </a:r>
            <a:r>
              <a:rPr lang="it-IT" b="1" dirty="0" smtClean="0"/>
              <a:t>PA 160/100 </a:t>
            </a:r>
            <a:r>
              <a:rPr lang="it-IT" b="1" dirty="0" err="1" smtClean="0"/>
              <a:t>mmHg</a:t>
            </a:r>
            <a:r>
              <a:rPr lang="it-IT" dirty="0" smtClean="0"/>
              <a:t>, SatO2 98% in aa, </a:t>
            </a:r>
            <a:r>
              <a:rPr lang="it-IT" b="1" dirty="0" smtClean="0"/>
              <a:t>DTX 52 mg/dl </a:t>
            </a:r>
          </a:p>
        </p:txBody>
      </p:sp>
      <p:pic>
        <p:nvPicPr>
          <p:cNvPr id="2050" name="Picture 2" descr="Risultati immagini per monitor multiparametrico pronto soccors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3200" l="4800" r="95600">
                        <a14:foregroundMark x1="18000" y1="28400" x2="18000" y2="28400"/>
                        <a14:foregroundMark x1="60000" y1="15200" x2="60000" y2="15200"/>
                        <a14:foregroundMark x1="95600" y1="66400" x2="95600" y2="66400"/>
                        <a14:foregroundMark x1="4800" y1="58000" x2="4800" y2="58000"/>
                        <a14:foregroundMark x1="33200" y1="6000" x2="33200" y2="6000"/>
                        <a14:foregroundMark x1="23200" y1="13600" x2="23200" y2="13600"/>
                        <a14:foregroundMark x1="27200" y1="13600" x2="27200" y2="13600"/>
                        <a14:foregroundMark x1="21600" y1="93200" x2="21600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2" y="38610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405" y="210009"/>
            <a:ext cx="1872208" cy="1872208"/>
          </a:xfrm>
          <a:prstGeom prst="rect">
            <a:avLst/>
          </a:prstGeom>
        </p:spPr>
      </p:pic>
      <p:pic>
        <p:nvPicPr>
          <p:cNvPr id="2054" name="Picture 6" descr="Risultati immagini per midazolam intranas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92" y="1317944"/>
            <a:ext cx="2046687" cy="12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466" y="188913"/>
            <a:ext cx="3792939" cy="10858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953" y="1375337"/>
            <a:ext cx="2401314" cy="102614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412" y="1375337"/>
            <a:ext cx="1728192" cy="2276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3767" y="5192386"/>
            <a:ext cx="7050846" cy="1728098"/>
          </a:xfrm>
        </p:spPr>
        <p:txBody>
          <a:bodyPr/>
          <a:lstStyle/>
          <a:p>
            <a:pPr algn="just"/>
            <a:r>
              <a:rPr lang="it-IT" dirty="0" smtClean="0"/>
              <a:t>Si corregge l’ipoglicemia e si richiede l’intervento dell’anestesista </a:t>
            </a:r>
            <a:r>
              <a:rPr lang="it-IT" dirty="0" smtClean="0"/>
              <a:t>che seda </a:t>
            </a:r>
            <a:r>
              <a:rPr lang="it-IT" dirty="0" smtClean="0"/>
              <a:t>ulteriormente il paziente in modo da eseguire esami ed accertamenti radiologici. </a:t>
            </a:r>
            <a:endParaRPr lang="it-IT" dirty="0"/>
          </a:p>
        </p:txBody>
      </p:sp>
      <p:pic>
        <p:nvPicPr>
          <p:cNvPr id="3074" name="Picture 2" descr="Risultati immagini per agitazione psicomo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913"/>
            <a:ext cx="3168352" cy="168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18" y="3429000"/>
            <a:ext cx="3169050" cy="1768772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1962785" y="1949296"/>
            <a:ext cx="7085104" cy="1598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Persiste agitazione nonostante la somministrazione in PS di 1fl di </a:t>
            </a:r>
            <a:r>
              <a:rPr lang="it-IT" dirty="0" err="1" smtClean="0"/>
              <a:t>Diazepam</a:t>
            </a:r>
            <a:r>
              <a:rPr lang="it-IT" dirty="0"/>
              <a:t> </a:t>
            </a:r>
            <a:r>
              <a:rPr lang="it-IT" dirty="0" smtClean="0"/>
              <a:t>e 10 mg di </a:t>
            </a:r>
            <a:r>
              <a:rPr lang="it-IT" dirty="0" err="1"/>
              <a:t>M</a:t>
            </a:r>
            <a:r>
              <a:rPr lang="it-IT" dirty="0" err="1" smtClean="0"/>
              <a:t>idazolam</a:t>
            </a:r>
            <a:r>
              <a:rPr lang="it-IT" dirty="0" smtClean="0"/>
              <a:t>. Paziente contenuto da 4 persone.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913"/>
            <a:ext cx="2619375" cy="27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861718"/>
            <a:ext cx="2619375" cy="1743075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4527079" y="4758166"/>
            <a:ext cx="4429124" cy="2099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Eseguiti esami ematici + tossicologico: Alcolemia negativa, tossicologico urine </a:t>
            </a:r>
            <a:r>
              <a:rPr lang="it-IT" b="1" dirty="0" smtClean="0"/>
              <a:t>positivo solo per BDZ</a:t>
            </a:r>
            <a:r>
              <a:rPr lang="it-IT" dirty="0" smtClean="0"/>
              <a:t>, rialzo delle CPK e Mb, lieve leucocitosi neutrofila. 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734991" y="-171400"/>
            <a:ext cx="5221212" cy="188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Somministrato </a:t>
            </a:r>
            <a:r>
              <a:rPr lang="it-IT" dirty="0" err="1" smtClean="0"/>
              <a:t>Propofol</a:t>
            </a:r>
            <a:r>
              <a:rPr lang="it-IT" dirty="0" smtClean="0"/>
              <a:t> 50 +30 </a:t>
            </a:r>
            <a:r>
              <a:rPr lang="it-IT" dirty="0" smtClean="0"/>
              <a:t>mg </a:t>
            </a:r>
            <a:r>
              <a:rPr lang="it-IT" dirty="0" err="1" smtClean="0"/>
              <a:t>ev</a:t>
            </a:r>
            <a:r>
              <a:rPr lang="it-IT" dirty="0" smtClean="0"/>
              <a:t>, </a:t>
            </a:r>
            <a:r>
              <a:rPr lang="it-IT" dirty="0" smtClean="0"/>
              <a:t>poi infusione continua a 5 ml/h e supporto </a:t>
            </a:r>
            <a:r>
              <a:rPr lang="it-IT" dirty="0" err="1" smtClean="0"/>
              <a:t>ventilatorio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876746" y="3432069"/>
            <a:ext cx="4464496" cy="76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A seguire IOT del paziente.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378" y="2308271"/>
            <a:ext cx="191452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6044" y="2282106"/>
            <a:ext cx="3889718" cy="1409124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ECG</a:t>
            </a:r>
            <a:r>
              <a:rPr lang="it-IT" dirty="0"/>
              <a:t>: </a:t>
            </a:r>
            <a:r>
              <a:rPr lang="it-IT" b="1" dirty="0"/>
              <a:t>tachicardia sinusale </a:t>
            </a:r>
            <a:r>
              <a:rPr lang="it-IT" dirty="0"/>
              <a:t>104 r, </a:t>
            </a:r>
            <a:r>
              <a:rPr lang="it-IT" dirty="0" err="1"/>
              <a:t>QTc</a:t>
            </a:r>
            <a:r>
              <a:rPr lang="it-IT" dirty="0"/>
              <a:t> 427 </a:t>
            </a:r>
            <a:r>
              <a:rPr lang="it-IT" dirty="0" err="1"/>
              <a:t>ms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060140" y="157054"/>
            <a:ext cx="4896669" cy="1460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EGA: </a:t>
            </a:r>
            <a:r>
              <a:rPr lang="it-IT" dirty="0" err="1" smtClean="0"/>
              <a:t>pH</a:t>
            </a:r>
            <a:r>
              <a:rPr lang="it-IT" dirty="0" smtClean="0"/>
              <a:t> 7.34, pO2 52 , pCO2 35, HCO3 12, </a:t>
            </a:r>
            <a:r>
              <a:rPr lang="it-IT" dirty="0" err="1" smtClean="0"/>
              <a:t>Lac</a:t>
            </a:r>
            <a:r>
              <a:rPr lang="it-IT" dirty="0" smtClean="0"/>
              <a:t> 2.22, BE -6.5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r="34834" b="29130"/>
          <a:stretch/>
        </p:blipFill>
        <p:spPr>
          <a:xfrm>
            <a:off x="4895762" y="2511695"/>
            <a:ext cx="4068851" cy="1765028"/>
          </a:xfrm>
          <a:prstGeom prst="rect">
            <a:avLst/>
          </a:prstGeom>
        </p:spPr>
      </p:pic>
      <p:pic>
        <p:nvPicPr>
          <p:cNvPr id="3080" name="Picture 8" descr="Risultati immagini per ega acidosi respira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6" y="479129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isultati immagini per tc radiol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51" y="4869160"/>
            <a:ext cx="2372975" cy="170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4324826" y="4930110"/>
            <a:ext cx="4391325" cy="1883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TC encefalo + rachide cervicale e massiccio facciale negativi per eventi acuti. </a:t>
            </a:r>
          </a:p>
          <a:p>
            <a:r>
              <a:rPr lang="it-IT" dirty="0" err="1" smtClean="0"/>
              <a:t>Rx</a:t>
            </a:r>
            <a:r>
              <a:rPr lang="it-IT" dirty="0" smtClean="0"/>
              <a:t> torace a norma. </a:t>
            </a:r>
          </a:p>
          <a:p>
            <a:pPr>
              <a:buFont typeface="Arial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18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4087" y="2132856"/>
            <a:ext cx="5190526" cy="180945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Ricovero in Rianimazione dove rimane sedato intubato per 3 gg e vengono monitorati i valori di CPK.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051" y="214515"/>
            <a:ext cx="1840561" cy="1934949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926101" y="5013176"/>
            <a:ext cx="5014051" cy="1509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Trasferito in quarta giornata in medicina d’urgenza il paziente si autodimette contro il parere dei sanitari. </a:t>
            </a:r>
          </a:p>
          <a:p>
            <a:pPr algn="just"/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092087" y="67005"/>
            <a:ext cx="5212771" cy="2229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Alla luce dei risultati del tossicologico vengono prelevati ulteriori </a:t>
            </a:r>
            <a:r>
              <a:rPr lang="it-IT" b="1" dirty="0" smtClean="0"/>
              <a:t>campioni di sangue ed urine per la ricerca di nuove sostanze d’abuso</a:t>
            </a:r>
            <a:r>
              <a:rPr lang="it-IT" dirty="0" smtClean="0"/>
              <a:t> ed inviati in urgenza a </a:t>
            </a:r>
            <a:r>
              <a:rPr lang="it-IT" b="1" dirty="0" smtClean="0"/>
              <a:t>Pavia</a:t>
            </a:r>
            <a:r>
              <a:rPr lang="it-IT" dirty="0" smtClean="0"/>
              <a:t>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36" y="2541381"/>
            <a:ext cx="3024336" cy="1926534"/>
          </a:xfrm>
          <a:prstGeom prst="rect">
            <a:avLst/>
          </a:prstGeom>
        </p:spPr>
      </p:pic>
      <p:pic>
        <p:nvPicPr>
          <p:cNvPr id="1030" name="Picture 6" descr="Risultati immagini per rifi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92" y="4858469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isultati immagini per CATI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46" y="2492896"/>
            <a:ext cx="3837015" cy="288032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2850" y="54821"/>
            <a:ext cx="4483694" cy="1862011"/>
          </a:xfrm>
        </p:spPr>
        <p:txBody>
          <a:bodyPr/>
          <a:lstStyle/>
          <a:p>
            <a:r>
              <a:rPr lang="it-IT" b="1" dirty="0" smtClean="0"/>
              <a:t>RISULTATO ESAMI CAV Pavia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4841" y="1844824"/>
            <a:ext cx="3863183" cy="3960440"/>
          </a:xfrm>
          <a:noFill/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“Presenza di </a:t>
            </a:r>
            <a:r>
              <a:rPr lang="it-IT" dirty="0"/>
              <a:t>molecola con spettro EI compatibile con </a:t>
            </a:r>
            <a:r>
              <a:rPr lang="it-IT" dirty="0" smtClean="0"/>
              <a:t>quello di composti della </a:t>
            </a:r>
            <a:r>
              <a:rPr lang="it-IT" dirty="0"/>
              <a:t>classe dei </a:t>
            </a:r>
            <a:r>
              <a:rPr lang="it-IT" b="1" dirty="0" err="1"/>
              <a:t>catinoni</a:t>
            </a:r>
            <a:r>
              <a:rPr lang="it-IT" dirty="0"/>
              <a:t>, v</a:t>
            </a:r>
            <a:r>
              <a:rPr lang="it-IT" dirty="0" smtClean="0"/>
              <a:t>erosimilmente </a:t>
            </a:r>
            <a:r>
              <a:rPr lang="it-IT" b="1" dirty="0" smtClean="0"/>
              <a:t>N-</a:t>
            </a:r>
            <a:r>
              <a:rPr lang="it-IT" b="1" dirty="0" err="1" smtClean="0"/>
              <a:t>etilpentilone</a:t>
            </a:r>
            <a:r>
              <a:rPr lang="it-IT" b="1" dirty="0" smtClean="0"/>
              <a:t>/N,N-</a:t>
            </a:r>
            <a:r>
              <a:rPr lang="it-IT" b="1" dirty="0" err="1" smtClean="0"/>
              <a:t>Dimetilpentilone</a:t>
            </a:r>
            <a:r>
              <a:rPr lang="it-IT" b="1" dirty="0" smtClean="0"/>
              <a:t> </a:t>
            </a:r>
            <a:r>
              <a:rPr lang="it-IT" dirty="0" smtClean="0"/>
              <a:t>(metodo GC-MS); l’identificazione non è meglio precisabile per </a:t>
            </a:r>
            <a:r>
              <a:rPr lang="it-IT" dirty="0"/>
              <a:t>indisponibilità degli </a:t>
            </a:r>
            <a:r>
              <a:rPr lang="it-IT" dirty="0" err="1" smtClean="0"/>
              <a:t>standards</a:t>
            </a:r>
            <a:r>
              <a:rPr lang="it-IT" dirty="0" smtClean="0"/>
              <a:t> di riferimento”</a:t>
            </a:r>
            <a:endParaRPr lang="it-IT" dirty="0"/>
          </a:p>
        </p:txBody>
      </p:sp>
      <p:pic>
        <p:nvPicPr>
          <p:cNvPr id="6146" name="Picture 2" descr="Risultati immagini per RISULTATO ESAMI TOSSICOLOGI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78" y="198837"/>
            <a:ext cx="3176933" cy="171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133" y="221250"/>
            <a:ext cx="4669987" cy="2391608"/>
          </a:xfrm>
        </p:spPr>
        <p:txBody>
          <a:bodyPr/>
          <a:lstStyle/>
          <a:p>
            <a:r>
              <a:rPr lang="it-IT" b="1" dirty="0" smtClean="0"/>
              <a:t>CATINONE SINTETICO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2674353"/>
            <a:ext cx="7499176" cy="4010976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Analogo strutturale </a:t>
            </a:r>
            <a:r>
              <a:rPr lang="it-IT" dirty="0"/>
              <a:t>del </a:t>
            </a:r>
            <a:r>
              <a:rPr lang="it-IT" dirty="0" err="1"/>
              <a:t>catinone</a:t>
            </a:r>
            <a:r>
              <a:rPr lang="it-IT" dirty="0"/>
              <a:t> (una molecola psicoattiva presente nella </a:t>
            </a:r>
            <a:r>
              <a:rPr lang="it-IT" b="1" cap="all" dirty="0"/>
              <a:t>pianta di </a:t>
            </a:r>
            <a:r>
              <a:rPr lang="it-IT" b="1" cap="all" dirty="0" err="1"/>
              <a:t>Khat</a:t>
            </a:r>
            <a:r>
              <a:rPr lang="it-IT" dirty="0"/>
              <a:t>) 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FORME: compresse</a:t>
            </a:r>
            <a:r>
              <a:rPr lang="it-IT" dirty="0"/>
              <a:t> di vari colori/forme, in </a:t>
            </a:r>
            <a:r>
              <a:rPr lang="it-IT" b="1" dirty="0"/>
              <a:t>capsule</a:t>
            </a:r>
            <a:r>
              <a:rPr lang="it-IT" dirty="0"/>
              <a:t>, in </a:t>
            </a:r>
            <a:r>
              <a:rPr lang="it-IT" b="1" dirty="0"/>
              <a:t>polvere/cristalli</a:t>
            </a:r>
            <a:r>
              <a:rPr lang="it-IT" dirty="0"/>
              <a:t>; vengono generalmente commercializzati come “</a:t>
            </a:r>
            <a:r>
              <a:rPr lang="it-IT" i="1" dirty="0"/>
              <a:t>sali da bagno</a:t>
            </a:r>
            <a:r>
              <a:rPr lang="it-IT" dirty="0"/>
              <a:t>” o “</a:t>
            </a:r>
            <a:r>
              <a:rPr lang="it-IT" i="1" dirty="0"/>
              <a:t>fertilizzanti per piante</a:t>
            </a:r>
            <a:r>
              <a:rPr lang="it-IT" dirty="0"/>
              <a:t>”. </a:t>
            </a:r>
          </a:p>
          <a:p>
            <a:pPr algn="just">
              <a:buNone/>
            </a:pPr>
            <a:endParaRPr lang="it-IT" dirty="0"/>
          </a:p>
          <a:p>
            <a:pPr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Spesso i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catinoni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presenti sono più di uno e/o vengono associati ad altre sostanze psicoattive.</a:t>
            </a:r>
          </a:p>
          <a:p>
            <a:pPr marL="0" indent="0" algn="just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1526"/>
            <a:ext cx="3034680" cy="2192079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Parallasse</Template>
  <TotalTime>0</TotalTime>
  <Words>642</Words>
  <Application>Microsoft Office PowerPoint</Application>
  <PresentationFormat>Presentazione su schermo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Corbel</vt:lpstr>
      <vt:lpstr>Gill Sans MT</vt:lpstr>
      <vt:lpstr>Parallasse</vt:lpstr>
      <vt:lpstr>Un caso di intossicazione da Nuove Sostanze Psicoattive - NPS</vt:lpstr>
      <vt:lpstr>Uomo I. A. di 27 anni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RISULTATO ESAMI CAV Pavia</vt:lpstr>
      <vt:lpstr>CATINONE SINTETICO</vt:lpstr>
      <vt:lpstr>CATINONE SINTETICO</vt:lpstr>
      <vt:lpstr>Presentazione standard di PowerPoint</vt:lpstr>
    </vt:vector>
  </TitlesOfParts>
  <Company>AUSL Rimini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Autoinstall01</dc:creator>
  <cp:lastModifiedBy>Ilaria Tiraferri</cp:lastModifiedBy>
  <cp:revision>65</cp:revision>
  <dcterms:created xsi:type="dcterms:W3CDTF">2018-06-09T09:32:25Z</dcterms:created>
  <dcterms:modified xsi:type="dcterms:W3CDTF">2018-06-10T20:44:25Z</dcterms:modified>
</cp:coreProperties>
</file>