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4" r:id="rId10"/>
    <p:sldId id="263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10080625" cy="5670550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9" d="100"/>
          <a:sy n="109" d="100"/>
        </p:scale>
        <p:origin x="78" y="774"/>
      </p:cViewPr>
      <p:guideLst>
        <p:guide orient="horz" pos="1786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B8CC4-94C7-44D2-BBDA-4CECC3ABE7FC}" type="datetimeFigureOut">
              <a:rPr lang="it-IT" smtClean="0"/>
              <a:t>11/06/2018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15900" y="801688"/>
            <a:ext cx="7127875" cy="4010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755650" y="5078413"/>
            <a:ext cx="6048375" cy="4811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5C078-550D-4966-A17A-377899B6584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632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5C078-550D-4966-A17A-377899B6584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1657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04000" y="58680"/>
            <a:ext cx="701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58680"/>
            <a:ext cx="701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504000" y="58680"/>
            <a:ext cx="701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504000" y="58680"/>
            <a:ext cx="701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58680"/>
            <a:ext cx="701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58680"/>
            <a:ext cx="701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58680"/>
            <a:ext cx="701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504000" y="216000"/>
            <a:ext cx="7019640" cy="43383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58680"/>
            <a:ext cx="701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504000" y="58680"/>
            <a:ext cx="701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58680"/>
            <a:ext cx="7019640" cy="1250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it-IT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it-IT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92D050"/>
            </a:gs>
            <a:gs pos="93007">
              <a:srgbClr val="FF5555">
                <a:alpha val="61000"/>
              </a:srgbClr>
            </a:gs>
            <a:gs pos="79000">
              <a:schemeClr val="bg1"/>
            </a:gs>
            <a:gs pos="100000">
              <a:srgbClr val="F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/>
          <p:nvPr/>
        </p:nvPicPr>
        <p:blipFill>
          <a:blip r:embed="rId14"/>
          <a:stretch/>
        </p:blipFill>
        <p:spPr>
          <a:xfrm>
            <a:off x="-58320" y="81000"/>
            <a:ext cx="7794000" cy="71064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16000"/>
            <a:ext cx="7019640" cy="93564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it-IT" sz="1800" b="0" strike="noStrike" spc="-1">
                <a:latin typeface="Arial"/>
              </a:rPr>
              <a:t>Fai clic per modificare il formato del testo del titolo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3200" b="0" strike="noStrike" spc="-1">
                <a:latin typeface="Arial"/>
              </a:rPr>
              <a:t>Fai clic per modificare il formato del testo della struttura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800" b="0" strike="noStrike" spc="-1">
                <a:latin typeface="Arial"/>
              </a:rPr>
              <a:t>Secondo livello struttura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400" b="0" strike="noStrike" spc="-1">
                <a:latin typeface="Arial"/>
              </a:rPr>
              <a:t>Terzo livello struttura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it-IT" sz="2000" b="0" strike="noStrike" spc="-1">
                <a:latin typeface="Arial"/>
              </a:rPr>
              <a:t>Quarto livello struttura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Quinto livello struttura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Sesto livello struttura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2000" b="0" strike="noStrike" spc="-1">
                <a:latin typeface="Arial"/>
              </a:rPr>
              <a:t>Settimo livello struttura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CustomShape 2"/>
          <p:cNvSpPr/>
          <p:nvPr/>
        </p:nvSpPr>
        <p:spPr>
          <a:xfrm>
            <a:off x="504000" y="1008000"/>
            <a:ext cx="9071640" cy="43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000" y="58680"/>
            <a:ext cx="7019640" cy="688363"/>
          </a:xfrm>
        </p:spPr>
        <p:txBody>
          <a:bodyPr/>
          <a:lstStyle/>
          <a:p>
            <a:r>
              <a:rPr lang="it-IT" sz="3200" dirty="0" smtClean="0">
                <a:solidFill>
                  <a:schemeClr val="bg1"/>
                </a:solidFill>
                <a:latin typeface="Arial Nova"/>
              </a:rPr>
              <a:t>CASO CLINICO</a:t>
            </a:r>
            <a:endParaRPr lang="it-IT" sz="3200" dirty="0">
              <a:solidFill>
                <a:schemeClr val="bg1"/>
              </a:solidFill>
              <a:latin typeface="Arial Nova"/>
            </a:endParaRPr>
          </a:p>
        </p:txBody>
      </p:sp>
      <p:sp>
        <p:nvSpPr>
          <p:cNvPr id="3" name="Segnaposto testo 2"/>
          <p:cNvSpPr>
            <a:spLocks noGrp="1"/>
          </p:cNvSpPr>
          <p:nvPr>
            <p:ph type="body"/>
          </p:nvPr>
        </p:nvSpPr>
        <p:spPr>
          <a:xfrm>
            <a:off x="935856" y="1251099"/>
            <a:ext cx="7019640" cy="237626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it-IT" sz="2000" dirty="0" smtClean="0">
                <a:latin typeface="Times New Roman"/>
                <a:cs typeface="Times New Roman"/>
              </a:rPr>
              <a:t>«</a:t>
            </a:r>
            <a:r>
              <a:rPr lang="it-IT" sz="2000" dirty="0" smtClean="0">
                <a:latin typeface="Arial Nova"/>
                <a:cs typeface="Times New Roman"/>
              </a:rPr>
              <a:t>La</a:t>
            </a:r>
            <a:r>
              <a:rPr lang="it-IT" sz="2000" dirty="0" smtClean="0">
                <a:latin typeface="Arial Nova"/>
              </a:rPr>
              <a:t> Rete Regionale dell'Emilia Romagna per la gestione degli Antidoti e il Sistema di Allerta Precoce Droghe d'Abuso e Nuove Sostanze Psicoattive</a:t>
            </a:r>
            <a:r>
              <a:rPr lang="it-IT" sz="2000" dirty="0" smtClean="0">
                <a:latin typeface="Times New Roman"/>
                <a:cs typeface="Times New Roman"/>
              </a:rPr>
              <a:t>»</a:t>
            </a:r>
          </a:p>
          <a:p>
            <a:pPr algn="ctr"/>
            <a:endParaRPr lang="it-IT" sz="2000" dirty="0">
              <a:latin typeface="Times New Roman"/>
              <a:cs typeface="Times New Roman"/>
            </a:endParaRPr>
          </a:p>
          <a:p>
            <a:pPr algn="ctr"/>
            <a:r>
              <a:rPr lang="it-IT" sz="2000" dirty="0" smtClean="0">
                <a:latin typeface="Arial Nova"/>
              </a:rPr>
              <a:t> Bologna, 11 giugno 2018</a:t>
            </a:r>
          </a:p>
          <a:p>
            <a:pPr algn="ctr"/>
            <a:endParaRPr lang="it-IT" sz="2000" dirty="0">
              <a:latin typeface="Arial Nova"/>
            </a:endParaRPr>
          </a:p>
          <a:p>
            <a:pPr algn="ctr"/>
            <a:endParaRPr lang="it-IT" sz="2000" dirty="0" smtClean="0">
              <a:latin typeface="Arial Nova"/>
            </a:endParaRPr>
          </a:p>
          <a:p>
            <a:pPr algn="ctr"/>
            <a:r>
              <a:rPr lang="it-IT" sz="3600" dirty="0" smtClean="0">
                <a:latin typeface="Arial Nova"/>
              </a:rPr>
              <a:t>UN BAMBINO AGITATO</a:t>
            </a:r>
            <a:endParaRPr lang="it-IT" sz="3600" dirty="0">
              <a:latin typeface="Arial Nova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719832" y="4059411"/>
            <a:ext cx="6372257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latin typeface="Arial Nova"/>
              </a:rPr>
              <a:t>Dott. Gianfranco Ravaglia</a:t>
            </a:r>
          </a:p>
          <a:p>
            <a:r>
              <a:rPr lang="it-IT" sz="1050" dirty="0" smtClean="0">
                <a:latin typeface="Arial Nova"/>
              </a:rPr>
              <a:t>Dirigente Farmacista Farmacia Ospedaliera, Ospedale </a:t>
            </a:r>
            <a:r>
              <a:rPr lang="it-IT" sz="1050" dirty="0" err="1">
                <a:latin typeface="Arial Nova"/>
              </a:rPr>
              <a:t>M</a:t>
            </a:r>
            <a:r>
              <a:rPr lang="it-IT" sz="1050" dirty="0" err="1" smtClean="0">
                <a:latin typeface="Arial Nova"/>
              </a:rPr>
              <a:t>orgagni-Pierantoni</a:t>
            </a:r>
            <a:r>
              <a:rPr lang="it-IT" sz="1050" dirty="0" smtClean="0">
                <a:latin typeface="Arial Nova"/>
              </a:rPr>
              <a:t>, Forlì</a:t>
            </a:r>
          </a:p>
          <a:p>
            <a:r>
              <a:rPr lang="it-IT" sz="1050" dirty="0" smtClean="0">
                <a:latin typeface="Arial Nova"/>
              </a:rPr>
              <a:t>AUSL della </a:t>
            </a:r>
            <a:r>
              <a:rPr lang="it-IT" sz="1050" dirty="0">
                <a:latin typeface="Arial Nova"/>
              </a:rPr>
              <a:t>R</a:t>
            </a:r>
            <a:r>
              <a:rPr lang="it-IT" sz="1050" dirty="0" smtClean="0">
                <a:latin typeface="Arial Nova"/>
              </a:rPr>
              <a:t>omagna</a:t>
            </a:r>
          </a:p>
          <a:p>
            <a:endParaRPr lang="it-IT" sz="1200" dirty="0">
              <a:latin typeface="Arial Nova"/>
            </a:endParaRPr>
          </a:p>
          <a:p>
            <a:r>
              <a:rPr lang="it-IT" sz="1200" dirty="0" smtClean="0">
                <a:latin typeface="Arial Nova"/>
              </a:rPr>
              <a:t>Dott. Marco Cortigiani</a:t>
            </a:r>
          </a:p>
          <a:p>
            <a:r>
              <a:rPr lang="it-IT" sz="1050" dirty="0" smtClean="0">
                <a:latin typeface="Arial Nova"/>
              </a:rPr>
              <a:t>Dirigente Medico Medicina e Chirurgia d’accettazione e d’urgenza, Ospedale </a:t>
            </a:r>
            <a:r>
              <a:rPr lang="it-IT" sz="1050" dirty="0" err="1" smtClean="0">
                <a:latin typeface="Arial Nova"/>
              </a:rPr>
              <a:t>Morgagni-Pierantoni</a:t>
            </a:r>
            <a:r>
              <a:rPr lang="it-IT" sz="1050" dirty="0" smtClean="0">
                <a:latin typeface="Arial Nova"/>
              </a:rPr>
              <a:t>, Forlì</a:t>
            </a:r>
          </a:p>
          <a:p>
            <a:r>
              <a:rPr lang="it-IT" sz="1050" dirty="0" smtClean="0">
                <a:latin typeface="Arial Nova"/>
              </a:rPr>
              <a:t>AUSL della Romagna</a:t>
            </a:r>
          </a:p>
          <a:p>
            <a:endParaRPr lang="it-IT" sz="1400" dirty="0"/>
          </a:p>
          <a:p>
            <a:endParaRPr lang="it-IT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6256" y="26963"/>
            <a:ext cx="5482512" cy="77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552" y="4923507"/>
            <a:ext cx="2843976" cy="6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504000" y="36000"/>
            <a:ext cx="7019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it-IT" sz="3570" b="1" strike="noStrike" spc="-1">
                <a:solidFill>
                  <a:srgbClr val="FFFFFF"/>
                </a:solidFill>
                <a:latin typeface="Arial"/>
              </a:rPr>
              <a:t>UN BAMBINO AGITATO</a:t>
            </a:r>
            <a:endParaRPr lang="it-IT" sz="3570" b="0" strike="noStrike" spc="-1">
              <a:latin typeface="Arial"/>
            </a:endParaRPr>
          </a:p>
        </p:txBody>
      </p:sp>
      <p:sp>
        <p:nvSpPr>
          <p:cNvPr id="76" name="CustomShape 2"/>
          <p:cNvSpPr/>
          <p:nvPr/>
        </p:nvSpPr>
        <p:spPr>
          <a:xfrm>
            <a:off x="504000" y="1008000"/>
            <a:ext cx="9071640" cy="43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7" name="CustomShape 3"/>
          <p:cNvSpPr/>
          <p:nvPr/>
        </p:nvSpPr>
        <p:spPr>
          <a:xfrm>
            <a:off x="3204000" y="954000"/>
            <a:ext cx="3815640" cy="413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22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EPILOGO</a:t>
            </a:r>
            <a:endParaRPr lang="it-IT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200" b="0" strike="noStrike" spc="-1" dirty="0">
              <a:latin typeface="Arial"/>
            </a:endParaRPr>
          </a:p>
        </p:txBody>
      </p:sp>
      <p:sp>
        <p:nvSpPr>
          <p:cNvPr id="78" name="CustomShape 4"/>
          <p:cNvSpPr/>
          <p:nvPr/>
        </p:nvSpPr>
        <p:spPr>
          <a:xfrm>
            <a:off x="2016000" y="1476000"/>
            <a:ext cx="6191640" cy="971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MIGLIORAMENTO CLINICO</a:t>
            </a:r>
            <a:endParaRPr lang="it-IT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CONFERMA EX JUVANTIBUS DELLA DIAGNOSI PRESUNTIVA</a:t>
            </a: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</p:txBody>
      </p:sp>
      <p:sp>
        <p:nvSpPr>
          <p:cNvPr id="79" name="CustomShape 5"/>
          <p:cNvSpPr/>
          <p:nvPr/>
        </p:nvSpPr>
        <p:spPr>
          <a:xfrm>
            <a:off x="4968000" y="2484000"/>
            <a:ext cx="359640" cy="575640"/>
          </a:xfrm>
          <a:custGeom>
            <a:avLst/>
            <a:gdLst/>
            <a:ahLst/>
            <a:cxnLst/>
            <a:rect l="l" t="t" r="r" b="b"/>
            <a:pathLst>
              <a:path w="1002" h="1601">
                <a:moveTo>
                  <a:pt x="250" y="0"/>
                </a:moveTo>
                <a:lnTo>
                  <a:pt x="250" y="1200"/>
                </a:lnTo>
                <a:lnTo>
                  <a:pt x="0" y="1200"/>
                </a:lnTo>
                <a:lnTo>
                  <a:pt x="500" y="1600"/>
                </a:lnTo>
                <a:lnTo>
                  <a:pt x="1001" y="1200"/>
                </a:lnTo>
                <a:lnTo>
                  <a:pt x="750" y="1200"/>
                </a:lnTo>
                <a:lnTo>
                  <a:pt x="750" y="0"/>
                </a:lnTo>
                <a:lnTo>
                  <a:pt x="250" y="0"/>
                </a:lnTo>
              </a:path>
            </a:pathLst>
          </a:cu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0" name="CustomShape 6"/>
          <p:cNvSpPr/>
          <p:nvPr/>
        </p:nvSpPr>
        <p:spPr>
          <a:xfrm>
            <a:off x="1871960" y="3096000"/>
            <a:ext cx="6552728" cy="935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RICOVERATO IN PEDIATRIA ORE 00:51</a:t>
            </a:r>
            <a:endParaRPr lang="it-IT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SARA’ MANTENUTO IN MONITORAGGIO, RICEVERA’ ANTIDOTO</a:t>
            </a:r>
            <a:endParaRPr lang="it-IT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A BOLI RIPETUTI, SARA’ DIMESSO 36 ORE DOPO IN BENESSERE</a:t>
            </a: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</p:txBody>
      </p:sp>
      <p:sp>
        <p:nvSpPr>
          <p:cNvPr id="81" name="CustomShape 7"/>
          <p:cNvSpPr/>
          <p:nvPr/>
        </p:nvSpPr>
        <p:spPr>
          <a:xfrm>
            <a:off x="1440000" y="4248000"/>
            <a:ext cx="7559640" cy="935640"/>
          </a:xfrm>
          <a:prstGeom prst="rect">
            <a:avLst/>
          </a:pr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NEL FRATTEMPO IL PADRE PORTA IN PS UN CAMPIONE DI BACCHE CHE</a:t>
            </a:r>
            <a:endParaRPr lang="it-IT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VENGONO RICONOSCIUTE </a:t>
            </a:r>
            <a:r>
              <a:rPr lang="it-IT" sz="1600" b="1" strike="noStrike" spc="-1" dirty="0" smtClean="0">
                <a:solidFill>
                  <a:srgbClr val="000000"/>
                </a:solidFill>
                <a:latin typeface="Arial Nova"/>
                <a:ea typeface="DejaVu Sans"/>
              </a:rPr>
              <a:t>COME</a:t>
            </a:r>
            <a:endParaRPr lang="it-IT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………….. </a:t>
            </a: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0" y="5291240"/>
            <a:ext cx="1584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ova"/>
              </a:rPr>
              <a:t>11/06/2018</a:t>
            </a:r>
            <a:endParaRPr lang="it-IT" sz="1400" b="1" dirty="0">
              <a:latin typeface="Arial Nov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80" grpId="0" animBg="1"/>
      <p:bldP spid="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71760" y="170979"/>
            <a:ext cx="3960248" cy="50405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it-IT" sz="2800" b="1" strike="noStrike" spc="-1" dirty="0">
                <a:solidFill>
                  <a:srgbClr val="FFFFFF"/>
                </a:solidFill>
                <a:latin typeface="Arial"/>
              </a:rPr>
              <a:t>UN BAMBINO AGITATO</a:t>
            </a:r>
            <a:endParaRPr lang="it-IT" sz="2800" b="0" strike="noStrike" spc="-1" dirty="0">
              <a:latin typeface="Arial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36" y="878571"/>
            <a:ext cx="6192688" cy="4642233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287784" y="296885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Datura </a:t>
            </a:r>
            <a:r>
              <a:rPr lang="it-IT" sz="2800" dirty="0" smtClean="0"/>
              <a:t>Stramonium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5291240"/>
            <a:ext cx="1584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ova"/>
              </a:rPr>
              <a:t>11/06/2018</a:t>
            </a:r>
            <a:endParaRPr lang="it-IT" sz="1400" b="1" dirty="0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37085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504000" y="36000"/>
            <a:ext cx="7019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it-IT" sz="3570" b="1" strike="noStrike" spc="-1" dirty="0">
                <a:solidFill>
                  <a:srgbClr val="FFFFFF"/>
                </a:solidFill>
                <a:latin typeface="Arial"/>
              </a:rPr>
              <a:t>UN BAMBINO AGITATO</a:t>
            </a:r>
            <a:endParaRPr lang="it-IT" sz="3570" b="0" strike="noStrike" spc="-1" dirty="0">
              <a:latin typeface="Arial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160" y="899639"/>
            <a:ext cx="6183985" cy="463547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3572" y="1323107"/>
            <a:ext cx="3960248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Datura Stramonium</a:t>
            </a:r>
            <a:endParaRPr lang="it-IT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4536256" y="4885355"/>
            <a:ext cx="4775666" cy="646331"/>
          </a:xfrm>
          <a:prstGeom prst="rect">
            <a:avLst/>
          </a:prstGeom>
          <a:noFill/>
          <a:effectLst>
            <a:outerShdw blurRad="63500" dist="63500" dir="5400000" algn="ctr" rotWithShape="0">
              <a:srgbClr val="7030A0"/>
            </a:outerShdw>
          </a:effectLst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bg1"/>
                </a:solidFill>
                <a:effectLst>
                  <a:outerShdw blurRad="63500" dist="50800" dir="2700000" algn="tl">
                    <a:srgbClr val="7030A0">
                      <a:alpha val="43000"/>
                    </a:srgbClr>
                  </a:outerShdw>
                </a:effectLst>
              </a:rPr>
              <a:t>b</a:t>
            </a:r>
            <a:r>
              <a:rPr lang="it-IT" sz="3600" b="1" dirty="0" smtClean="0">
                <a:solidFill>
                  <a:schemeClr val="bg1"/>
                </a:solidFill>
                <a:effectLst>
                  <a:outerShdw blurRad="63500" dist="50800" dir="2700000" algn="tl">
                    <a:srgbClr val="7030A0">
                      <a:alpha val="43000"/>
                    </a:srgbClr>
                  </a:outerShdw>
                </a:effectLst>
              </a:rPr>
              <a:t>ella …….. </a:t>
            </a:r>
            <a:r>
              <a:rPr lang="it-IT" sz="3600" b="1" dirty="0">
                <a:solidFill>
                  <a:schemeClr val="bg1"/>
                </a:solidFill>
                <a:effectLst>
                  <a:outerShdw blurRad="63500" dist="50800" dir="2700000" algn="tl">
                    <a:srgbClr val="7030A0">
                      <a:alpha val="43000"/>
                    </a:srgbClr>
                  </a:outerShdw>
                </a:effectLst>
              </a:rPr>
              <a:t>d</a:t>
            </a:r>
            <a:r>
              <a:rPr lang="it-IT" sz="3600" b="1" dirty="0" smtClean="0">
                <a:solidFill>
                  <a:schemeClr val="bg1"/>
                </a:solidFill>
                <a:effectLst>
                  <a:outerShdw blurRad="63500" dist="50800" dir="2700000" algn="tl">
                    <a:srgbClr val="7030A0">
                      <a:alpha val="43000"/>
                    </a:srgbClr>
                  </a:outerShdw>
                </a:effectLst>
              </a:rPr>
              <a:t>a morire</a:t>
            </a:r>
            <a:endParaRPr lang="it-IT" sz="3600" b="1" dirty="0">
              <a:solidFill>
                <a:schemeClr val="bg1"/>
              </a:solidFill>
              <a:effectLst>
                <a:outerShdw blurRad="63500" dist="50800" dir="2700000" algn="tl">
                  <a:srgbClr val="7030A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5291240"/>
            <a:ext cx="1584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ova"/>
              </a:rPr>
              <a:t>11/06/2018</a:t>
            </a:r>
            <a:endParaRPr lang="it-IT" sz="1400" b="1" dirty="0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115508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504000" y="36000"/>
            <a:ext cx="7019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it-IT" sz="3570" b="1" strike="noStrike" spc="-1" dirty="0">
                <a:solidFill>
                  <a:srgbClr val="FFFFFF"/>
                </a:solidFill>
                <a:latin typeface="Arial"/>
              </a:rPr>
              <a:t>UN BAMBINO AGITATO</a:t>
            </a:r>
            <a:endParaRPr lang="it-IT" sz="3570" b="0" strike="noStrike" spc="-1" dirty="0">
              <a:latin typeface="Arial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" r="25317"/>
          <a:stretch/>
        </p:blipFill>
        <p:spPr>
          <a:xfrm>
            <a:off x="719832" y="1700922"/>
            <a:ext cx="3890352" cy="3670916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71760" y="1035075"/>
            <a:ext cx="2016224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Frutto</a:t>
            </a:r>
            <a:endParaRPr lang="it-IT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04" y="1700922"/>
            <a:ext cx="4706302" cy="3670916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0" y="5291240"/>
            <a:ext cx="1584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ova"/>
              </a:rPr>
              <a:t>11/06/2018</a:t>
            </a:r>
            <a:endParaRPr lang="it-IT" sz="1400" b="1" dirty="0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28551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504000" y="36000"/>
            <a:ext cx="7019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it-IT" sz="3570" b="1" strike="noStrike" spc="-1" dirty="0">
                <a:solidFill>
                  <a:srgbClr val="FFFFFF"/>
                </a:solidFill>
                <a:latin typeface="Arial"/>
              </a:rPr>
              <a:t>UN BAMBINO AGITATO</a:t>
            </a:r>
            <a:endParaRPr lang="it-IT" sz="3570" b="0" strike="noStrike" spc="-1" dirty="0">
              <a:latin typeface="Arial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176" y="872320"/>
            <a:ext cx="5904656" cy="4733326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143768" y="1611139"/>
            <a:ext cx="3528392" cy="19389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frutto è una capsula ovata aculeata suddivisa in 4 valve, contenente numerosi semi nerastri e reniformi.</a:t>
            </a:r>
            <a:endParaRPr lang="it-IT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0" y="5291240"/>
            <a:ext cx="1584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ova"/>
              </a:rPr>
              <a:t>11/06/2018</a:t>
            </a:r>
            <a:endParaRPr lang="it-IT" sz="1400" b="1" dirty="0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62130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504000" y="36000"/>
            <a:ext cx="7019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it-IT" sz="3570" b="1" strike="noStrike" spc="-1" dirty="0">
                <a:solidFill>
                  <a:srgbClr val="FFFFFF"/>
                </a:solidFill>
                <a:latin typeface="Arial"/>
              </a:rPr>
              <a:t>UN BAMBINO AGITATO</a:t>
            </a:r>
            <a:endParaRPr lang="it-IT" sz="3570" b="0" strike="noStrike" spc="-1" dirty="0">
              <a:latin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91840" y="963068"/>
            <a:ext cx="784887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DATURA STRAMONIUM</a:t>
            </a:r>
          </a:p>
          <a:p>
            <a:endParaRPr lang="it-IT" dirty="0" smtClean="0"/>
          </a:p>
          <a:p>
            <a:r>
              <a:rPr lang="it-IT" dirty="0" smtClean="0"/>
              <a:t>TROPAN ALCALOIDI</a:t>
            </a:r>
          </a:p>
          <a:p>
            <a:r>
              <a:rPr lang="it-IT" dirty="0" smtClean="0"/>
              <a:t>IOSCINA     SCOPOLAMINA</a:t>
            </a:r>
          </a:p>
          <a:p>
            <a:r>
              <a:rPr lang="it-IT" dirty="0"/>
              <a:t>I</a:t>
            </a:r>
            <a:r>
              <a:rPr lang="it-IT" dirty="0" smtClean="0"/>
              <a:t>OSCIAMINA</a:t>
            </a:r>
          </a:p>
          <a:p>
            <a:r>
              <a:rPr lang="it-IT" dirty="0" smtClean="0"/>
              <a:t>L-GIUSQUIAMINA</a:t>
            </a:r>
          </a:p>
          <a:p>
            <a:r>
              <a:rPr lang="it-IT" dirty="0" smtClean="0"/>
              <a:t>ATROPINA</a:t>
            </a:r>
          </a:p>
          <a:p>
            <a:endParaRPr lang="it-IT" dirty="0"/>
          </a:p>
          <a:p>
            <a:r>
              <a:rPr lang="it-IT" dirty="0"/>
              <a:t>gli isomeri </a:t>
            </a:r>
            <a:r>
              <a:rPr lang="it-IT" dirty="0" smtClean="0"/>
              <a:t>levogiri </a:t>
            </a:r>
            <a:r>
              <a:rPr lang="it-IT" dirty="0"/>
              <a:t>sono sempre quelli più attivi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sz="1600" dirty="0" smtClean="0"/>
              <a:t>GLUCOSIDE IOSCIPICRINA</a:t>
            </a:r>
            <a:endParaRPr lang="it-IT" sz="1600" dirty="0"/>
          </a:p>
          <a:p>
            <a:r>
              <a:rPr lang="it-IT" sz="1600" dirty="0" smtClean="0"/>
              <a:t>4-METILSTEROLI</a:t>
            </a:r>
          </a:p>
          <a:p>
            <a:r>
              <a:rPr lang="it-IT" sz="1600" dirty="0" smtClean="0"/>
              <a:t>BETA CARBOLIN ALCALOIDI - FLUORODATURATINA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5291240"/>
            <a:ext cx="1584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ova"/>
              </a:rPr>
              <a:t>11/06/2018</a:t>
            </a:r>
            <a:endParaRPr lang="it-IT" sz="1400" b="1" dirty="0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38251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504000" y="36000"/>
            <a:ext cx="7019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it-IT" sz="3570" b="1" strike="noStrike" spc="-1" dirty="0">
                <a:solidFill>
                  <a:srgbClr val="FFFFFF"/>
                </a:solidFill>
                <a:latin typeface="Arial"/>
              </a:rPr>
              <a:t>UN BAMBINO AGITATO</a:t>
            </a:r>
            <a:endParaRPr lang="it-IT" sz="3570" b="0" strike="noStrike" spc="-1" dirty="0">
              <a:latin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079872" y="1323107"/>
            <a:ext cx="741682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Scopolamina o Ioscina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 smtClean="0"/>
              <a:t>viene rapidamente assorbita nel tubo digerente producendo il picco plasmatico entro un’ora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/>
              <a:t>h</a:t>
            </a:r>
            <a:r>
              <a:rPr lang="it-IT" sz="2400" dirty="0" smtClean="0"/>
              <a:t>a alta propensione di legame alle proteine plasmatiche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2400" dirty="0"/>
              <a:t>s</a:t>
            </a:r>
            <a:r>
              <a:rPr lang="it-IT" sz="2400" dirty="0" smtClean="0"/>
              <a:t>ubisce biotrasformazione quasi per intero (piccola la quota eliminata come tale)</a:t>
            </a:r>
            <a:endParaRPr lang="it-IT" sz="2400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21" y="4059412"/>
            <a:ext cx="2232248" cy="1237254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0" y="5291240"/>
            <a:ext cx="1584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ova"/>
              </a:rPr>
              <a:t>11/06/2018</a:t>
            </a:r>
            <a:endParaRPr lang="it-IT" sz="1400" b="1" dirty="0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194230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504000" y="36000"/>
            <a:ext cx="7019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it-IT" sz="3570" b="1" strike="noStrike" spc="-1" dirty="0">
                <a:solidFill>
                  <a:srgbClr val="FFFFFF"/>
                </a:solidFill>
                <a:latin typeface="Arial"/>
              </a:rPr>
              <a:t>UN BAMBINO AGITATO</a:t>
            </a:r>
            <a:endParaRPr lang="it-IT" sz="3570" b="0" strike="noStrike" spc="-1" dirty="0">
              <a:latin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171822" y="891157"/>
            <a:ext cx="7900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FISOSTIGMINA SALICILATO  -  ESERINA</a:t>
            </a:r>
          </a:p>
          <a:p>
            <a:endParaRPr lang="it-IT" dirty="0"/>
          </a:p>
          <a:p>
            <a:r>
              <a:rPr lang="it-IT" dirty="0" smtClean="0"/>
              <a:t>Thomas Fraser 1863 effettua i primi esperimenti con Fisostigmina</a:t>
            </a:r>
          </a:p>
          <a:p>
            <a:endParaRPr lang="it-IT" dirty="0"/>
          </a:p>
          <a:p>
            <a:r>
              <a:rPr lang="it-IT" dirty="0" smtClean="0"/>
              <a:t>Duvoisin e Katz 1963</a:t>
            </a:r>
          </a:p>
          <a:p>
            <a:endParaRPr lang="it-IT" dirty="0"/>
          </a:p>
          <a:p>
            <a:r>
              <a:rPr lang="it-IT" dirty="0" smtClean="0"/>
              <a:t>Rumack 1973</a:t>
            </a:r>
          </a:p>
          <a:p>
            <a:endParaRPr lang="it-IT" dirty="0"/>
          </a:p>
          <a:p>
            <a:r>
              <a:rPr lang="it-IT" dirty="0" smtClean="0"/>
              <a:t>Oderda 1975</a:t>
            </a:r>
          </a:p>
          <a:p>
            <a:endParaRPr lang="it-IT" dirty="0"/>
          </a:p>
          <a:p>
            <a:r>
              <a:rPr lang="it-IT" dirty="0"/>
              <a:t>a</a:t>
            </a:r>
            <a:r>
              <a:rPr lang="it-IT" dirty="0" smtClean="0"/>
              <a:t>ntidoto di scelta nella SAC pura</a:t>
            </a:r>
          </a:p>
          <a:p>
            <a:r>
              <a:rPr lang="it-IT" dirty="0"/>
              <a:t>p</a:t>
            </a:r>
            <a:r>
              <a:rPr lang="it-IT" dirty="0" smtClean="0"/>
              <a:t>rontamente efficace qualunque sia l’anticolinergico</a:t>
            </a:r>
          </a:p>
          <a:p>
            <a:r>
              <a:rPr lang="it-IT" dirty="0"/>
              <a:t>t</a:t>
            </a:r>
            <a:r>
              <a:rPr lang="it-IT" dirty="0" smtClean="0"/>
              <a:t>est nei bambini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è disponibile solo come galenico</a:t>
            </a:r>
            <a:endParaRPr lang="it-IT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7704608" y="236987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L’ANTIDOTO</a:t>
            </a:r>
            <a:endParaRPr lang="it-IT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5291240"/>
            <a:ext cx="1584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ova"/>
              </a:rPr>
              <a:t>11/06/2018</a:t>
            </a:r>
            <a:endParaRPr lang="it-IT" sz="1400" b="1" dirty="0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269979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504000" y="36000"/>
            <a:ext cx="7019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it-IT" sz="3570" b="1" strike="noStrike" spc="-1" dirty="0">
                <a:solidFill>
                  <a:srgbClr val="FFFFFF"/>
                </a:solidFill>
                <a:latin typeface="Arial"/>
              </a:rPr>
              <a:t>UN BAMBINO AGITATO</a:t>
            </a:r>
            <a:endParaRPr lang="it-IT" sz="3570" b="0" strike="noStrike" spc="-1" dirty="0">
              <a:latin typeface="Arial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9" r="2848" b="28299"/>
          <a:stretch/>
        </p:blipFill>
        <p:spPr>
          <a:xfrm>
            <a:off x="471326" y="1323107"/>
            <a:ext cx="9249506" cy="3661914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5291240"/>
            <a:ext cx="1584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ova"/>
              </a:rPr>
              <a:t>11/06/2018</a:t>
            </a:r>
            <a:endParaRPr lang="it-IT" sz="1400" b="1" dirty="0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413917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504000" y="36000"/>
            <a:ext cx="7019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it-IT" sz="3570" b="1" strike="noStrike" spc="-1" dirty="0">
                <a:solidFill>
                  <a:srgbClr val="FFFFFF"/>
                </a:solidFill>
                <a:latin typeface="Arial"/>
              </a:rPr>
              <a:t>UN BAMBINO AGITATO</a:t>
            </a:r>
            <a:endParaRPr lang="it-IT" sz="3570" b="0" strike="noStrike" spc="-1" dirty="0">
              <a:latin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692110" y="1107083"/>
            <a:ext cx="866868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Acetilcolina </a:t>
            </a:r>
            <a:r>
              <a:rPr lang="it-IT" dirty="0"/>
              <a:t>è normalmente prodotta a livello delle terminazioni nervose colinergiche ove subisce idrolisi ad opera delle colinesterasi </a:t>
            </a:r>
            <a:r>
              <a:rPr lang="it-IT" dirty="0" smtClean="0"/>
              <a:t>endogene</a:t>
            </a:r>
          </a:p>
          <a:p>
            <a:endParaRPr lang="it-IT" dirty="0"/>
          </a:p>
          <a:p>
            <a:r>
              <a:rPr lang="it-IT" b="1" dirty="0" smtClean="0"/>
              <a:t>FISOSTIGMINA BLOCCA IL METABOLISMO DI ACETILCOLINA</a:t>
            </a:r>
          </a:p>
          <a:p>
            <a:endParaRPr lang="it-IT" dirty="0" smtClean="0"/>
          </a:p>
          <a:p>
            <a:r>
              <a:rPr lang="it-IT" dirty="0" smtClean="0"/>
              <a:t>INIBIZIONE </a:t>
            </a:r>
            <a:r>
              <a:rPr lang="it-IT" b="1" dirty="0" smtClean="0"/>
              <a:t>REVERSIBILE</a:t>
            </a:r>
            <a:r>
              <a:rPr lang="it-IT" dirty="0" smtClean="0"/>
              <a:t> DELLE COLINESTERASI </a:t>
            </a:r>
            <a:r>
              <a:rPr lang="it-IT" sz="1400" dirty="0" smtClean="0"/>
              <a:t>(FAMIGLIA ENZIMATICA</a:t>
            </a:r>
            <a:r>
              <a:rPr lang="it-IT" dirty="0" smtClean="0"/>
              <a:t>)</a:t>
            </a:r>
          </a:p>
          <a:p>
            <a:endParaRPr lang="it-IT" dirty="0"/>
          </a:p>
          <a:p>
            <a:r>
              <a:rPr lang="it-IT" dirty="0" smtClean="0"/>
              <a:t>SI DETERMINA ACCUMULO DI ACETILCOLINA INTRASINAPTICA</a:t>
            </a:r>
          </a:p>
          <a:p>
            <a:r>
              <a:rPr lang="it-IT" dirty="0" smtClean="0"/>
              <a:t>SI GENERA L’ EFFETTO </a:t>
            </a:r>
            <a:r>
              <a:rPr lang="it-IT" dirty="0"/>
              <a:t>DI STIMOLO POST SINAPTICO COLINERGICO</a:t>
            </a:r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r>
              <a:rPr lang="it-IT" sz="1400" i="1" dirty="0" smtClean="0"/>
              <a:t>GAS NERVINI (PROTOTIPO DIISOPROPIL-FLUOROFOSFATO) ATTIIVI PERCHE’ INIBITORI IRREVERSIBILI</a:t>
            </a:r>
            <a:endParaRPr lang="it-IT" sz="1400" i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5291240"/>
            <a:ext cx="1584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ova"/>
              </a:rPr>
              <a:t>11/06/2018</a:t>
            </a:r>
            <a:endParaRPr lang="it-IT" sz="1400" b="1" dirty="0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1902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504000" y="36000"/>
            <a:ext cx="7019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it-IT" sz="3570" b="1" strike="noStrike" spc="-1">
                <a:solidFill>
                  <a:srgbClr val="FFFFFF"/>
                </a:solidFill>
                <a:latin typeface="Arial"/>
              </a:rPr>
              <a:t>UN BAMBINO AGITATO</a:t>
            </a:r>
            <a:endParaRPr lang="it-IT" sz="3570" b="0" strike="noStrike" spc="-1">
              <a:latin typeface="Arial"/>
            </a:endParaRPr>
          </a:p>
        </p:txBody>
      </p:sp>
      <p:sp>
        <p:nvSpPr>
          <p:cNvPr id="42" name="CustomShape 2"/>
          <p:cNvSpPr/>
          <p:nvPr/>
        </p:nvSpPr>
        <p:spPr>
          <a:xfrm>
            <a:off x="504000" y="1008000"/>
            <a:ext cx="9071640" cy="43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CustomShape 3"/>
          <p:cNvSpPr/>
          <p:nvPr/>
        </p:nvSpPr>
        <p:spPr>
          <a:xfrm>
            <a:off x="576000" y="1260000"/>
            <a:ext cx="3815640" cy="3239640"/>
          </a:xfrm>
          <a:prstGeom prst="rect">
            <a:avLst/>
          </a:prstGeom>
          <a:gradFill>
            <a:gsLst>
              <a:gs pos="0">
                <a:srgbClr val="ADC5E7"/>
              </a:gs>
              <a:gs pos="100000">
                <a:srgbClr val="CFE7F5"/>
              </a:gs>
            </a:gsLst>
            <a:lin ang="3600000"/>
          </a:gradFill>
          <a:ln>
            <a:solidFill>
              <a:srgbClr val="8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PRESENTAZIONE CLINICA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Maschio, caucasico, 8 aa,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accompagnato dai genitori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Per: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Agitazione psicomotoria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Confusione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0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Perdita del controllo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 Nova"/>
                <a:ea typeface="DejaVu Sans"/>
              </a:rPr>
              <a:t>sfinteriale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</p:txBody>
      </p:sp>
      <p:sp>
        <p:nvSpPr>
          <p:cNvPr id="44" name="CustomShape 4"/>
          <p:cNvSpPr/>
          <p:nvPr/>
        </p:nvSpPr>
        <p:spPr>
          <a:xfrm>
            <a:off x="1728000" y="828000"/>
            <a:ext cx="6011640" cy="395640"/>
          </a:xfrm>
          <a:prstGeom prst="rect">
            <a:avLst/>
          </a:prstGeom>
          <a:gradFill>
            <a:gsLst>
              <a:gs pos="0">
                <a:srgbClr val="ADC5E7"/>
              </a:gs>
              <a:gs pos="100000">
                <a:srgbClr val="CFE7F5"/>
              </a:gs>
            </a:gsLst>
            <a:lin ang="3600000"/>
          </a:gradFill>
          <a:ln>
            <a:solidFill>
              <a:srgbClr val="8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it-IT" sz="2200" b="1" strike="noStrike" spc="-1">
                <a:solidFill>
                  <a:srgbClr val="000000"/>
                </a:solidFill>
                <a:latin typeface="Arial Nova"/>
                <a:ea typeface="DejaVu Sans"/>
              </a:rPr>
              <a:t>Accesso diretto in sala emergenza ore 21:06</a:t>
            </a:r>
            <a:endParaRPr lang="it-IT" sz="2200" b="0" strike="noStrike" spc="-1">
              <a:latin typeface="Arial"/>
            </a:endParaRPr>
          </a:p>
          <a:p>
            <a:endParaRPr lang="it-IT" sz="2200" b="0" strike="noStrike" spc="-1">
              <a:latin typeface="Arial"/>
            </a:endParaRPr>
          </a:p>
        </p:txBody>
      </p:sp>
      <p:grpSp>
        <p:nvGrpSpPr>
          <p:cNvPr id="2" name="Gruppo 1"/>
          <p:cNvGrpSpPr/>
          <p:nvPr/>
        </p:nvGrpSpPr>
        <p:grpSpPr>
          <a:xfrm>
            <a:off x="4428000" y="1260000"/>
            <a:ext cx="5111640" cy="3239640"/>
            <a:chOff x="4428000" y="1260000"/>
            <a:chExt cx="5111640" cy="3239640"/>
          </a:xfrm>
        </p:grpSpPr>
        <p:sp>
          <p:nvSpPr>
            <p:cNvPr id="45" name="CustomShape 5"/>
            <p:cNvSpPr/>
            <p:nvPr/>
          </p:nvSpPr>
          <p:spPr>
            <a:xfrm>
              <a:off x="4428000" y="1260000"/>
              <a:ext cx="5111640" cy="3239640"/>
            </a:xfrm>
            <a:prstGeom prst="rect">
              <a:avLst/>
            </a:prstGeom>
            <a:gradFill>
              <a:gsLst>
                <a:gs pos="0">
                  <a:srgbClr val="ADC5E7"/>
                </a:gs>
                <a:gs pos="100000">
                  <a:srgbClr val="CFE7F5"/>
                </a:gs>
              </a:gsLst>
              <a:lin ang="3600000"/>
            </a:gradFill>
            <a:ln>
              <a:solidFill>
                <a:srgbClr val="80808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/>
            <a:lstStyle/>
            <a:p>
              <a:pPr algn="ctr">
                <a:lnSpc>
                  <a:spcPct val="100000"/>
                </a:lnSpc>
              </a:pPr>
              <a:r>
                <a:rPr lang="it-IT" sz="1800" b="1" strike="noStrike" spc="-1" dirty="0">
                  <a:solidFill>
                    <a:srgbClr val="000000"/>
                  </a:solidFill>
                  <a:latin typeface="Arial Nova"/>
                  <a:ea typeface="DejaVu Sans"/>
                </a:rPr>
                <a:t>ESAME OBIETTIVO</a:t>
              </a:r>
              <a:endParaRPr lang="it-IT" sz="18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it-IT" sz="18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it-IT" sz="18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it-IT" sz="18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it-IT" sz="1800" b="0" strike="noStrike" spc="-1" dirty="0">
                <a:latin typeface="Arial"/>
              </a:endParaRPr>
            </a:p>
            <a:p>
              <a:pPr>
                <a:lnSpc>
                  <a:spcPct val="100000"/>
                </a:lnSpc>
              </a:pPr>
              <a:endParaRPr lang="it-IT" sz="1800" b="0" strike="noStrike" spc="-1" dirty="0">
                <a:latin typeface="Arial"/>
              </a:endParaRPr>
            </a:p>
          </p:txBody>
        </p:sp>
        <p:sp>
          <p:nvSpPr>
            <p:cNvPr id="46" name="CustomShape 6"/>
            <p:cNvSpPr/>
            <p:nvPr/>
          </p:nvSpPr>
          <p:spPr>
            <a:xfrm>
              <a:off x="4536256" y="1620000"/>
              <a:ext cx="2591744" cy="28476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marL="216000" indent="-215640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it-IT" sz="1800" b="0" strike="noStrike" spc="-1" dirty="0">
                  <a:solidFill>
                    <a:srgbClr val="CE181E"/>
                  </a:solidFill>
                  <a:latin typeface="Arial Nova"/>
                </a:rPr>
                <a:t>Cute calda, secca</a:t>
              </a:r>
              <a:endParaRPr lang="it-IT" sz="1800" b="0" strike="noStrike" spc="-1" dirty="0">
                <a:latin typeface="Arial"/>
              </a:endParaRPr>
            </a:p>
            <a:p>
              <a:pPr marL="216000" indent="-215640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it-IT" sz="1800" b="0" strike="noStrike" spc="-1" dirty="0">
                  <a:solidFill>
                    <a:srgbClr val="CE181E"/>
                  </a:solidFill>
                  <a:latin typeface="Arial Nova"/>
                </a:rPr>
                <a:t>Colorito eritematoso volto e tronco</a:t>
              </a:r>
              <a:endParaRPr lang="it-IT" sz="1800" b="0" strike="noStrike" spc="-1" dirty="0">
                <a:latin typeface="Arial"/>
              </a:endParaRPr>
            </a:p>
            <a:p>
              <a:pPr marL="216000" indent="-215640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it-IT" sz="1800" b="0" strike="noStrike" spc="-1" dirty="0">
                  <a:solidFill>
                    <a:srgbClr val="CE181E"/>
                  </a:solidFill>
                  <a:latin typeface="Arial Nova"/>
                </a:rPr>
                <a:t>Pupille midriatiche, scarsamente reagenti</a:t>
              </a:r>
              <a:endParaRPr lang="it-IT" sz="1800" b="0" strike="noStrike" spc="-1" dirty="0">
                <a:latin typeface="Arial"/>
              </a:endParaRPr>
            </a:p>
            <a:p>
              <a:pPr marL="216000" indent="-215640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it-IT" sz="1800" b="0" strike="noStrike" spc="-1" dirty="0">
                  <a:solidFill>
                    <a:srgbClr val="CE181E"/>
                  </a:solidFill>
                  <a:latin typeface="Arial Nova"/>
                </a:rPr>
                <a:t>MV conservato, non stasi o broncostenosi</a:t>
              </a:r>
              <a:endParaRPr lang="it-IT" sz="1800" b="0" strike="noStrike" spc="-1" dirty="0">
                <a:latin typeface="Arial"/>
              </a:endParaRPr>
            </a:p>
            <a:p>
              <a:pPr marL="216000" indent="-215640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it-IT" sz="1800" b="0" strike="noStrike" spc="-1" dirty="0">
                  <a:solidFill>
                    <a:srgbClr val="CE181E"/>
                  </a:solidFill>
                  <a:latin typeface="Arial Nova"/>
                </a:rPr>
                <a:t>Azione cardiaca tachicardica, toni netti, pause libere</a:t>
              </a:r>
              <a:endParaRPr lang="it-IT" sz="1800" b="0" strike="noStrike" spc="-1" dirty="0">
                <a:latin typeface="Arial"/>
              </a:endParaRPr>
            </a:p>
          </p:txBody>
        </p:sp>
        <p:sp>
          <p:nvSpPr>
            <p:cNvPr id="47" name="CustomShape 7"/>
            <p:cNvSpPr/>
            <p:nvPr/>
          </p:nvSpPr>
          <p:spPr>
            <a:xfrm>
              <a:off x="7128000" y="1656000"/>
              <a:ext cx="2375640" cy="202032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/>
            <a:lstStyle/>
            <a:p>
              <a:pPr marL="216000" indent="-215640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it-IT" sz="1800" b="0" strike="noStrike" spc="-1">
                  <a:latin typeface="Arial Nova"/>
                </a:rPr>
                <a:t>Addome scarsamente trattabile</a:t>
              </a:r>
              <a:endParaRPr lang="it-IT" sz="1800" b="0" strike="noStrike" spc="-1">
                <a:latin typeface="Arial"/>
              </a:endParaRPr>
            </a:p>
            <a:p>
              <a:pPr marL="216000" indent="-215640">
                <a:lnSpc>
                  <a:spcPct val="100000"/>
                </a:lnSpc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lang="it-IT" sz="1800" b="0" strike="noStrike" spc="-1">
                  <a:solidFill>
                    <a:srgbClr val="CE181E"/>
                  </a:solidFill>
                  <a:latin typeface="Arial Nova"/>
                </a:rPr>
                <a:t>Vigile, disorientato, non collaborante, no neurodeficit focali</a:t>
              </a:r>
              <a:endParaRPr lang="it-IT" sz="1800" b="0" strike="noStrike" spc="-1">
                <a:latin typeface="Arial"/>
              </a:endParaRPr>
            </a:p>
          </p:txBody>
        </p:sp>
        <p:sp>
          <p:nvSpPr>
            <p:cNvPr id="48" name="Line 8"/>
            <p:cNvSpPr/>
            <p:nvPr/>
          </p:nvSpPr>
          <p:spPr>
            <a:xfrm>
              <a:off x="7128184" y="1656000"/>
              <a:ext cx="360" cy="2736000"/>
            </a:xfrm>
            <a:prstGeom prst="line">
              <a:avLst/>
            </a:prstGeom>
            <a:ln w="29160">
              <a:solidFill>
                <a:srgbClr val="00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9" name="CustomShape 9"/>
          <p:cNvSpPr/>
          <p:nvPr/>
        </p:nvSpPr>
        <p:spPr>
          <a:xfrm>
            <a:off x="576000" y="4536000"/>
            <a:ext cx="8927640" cy="719640"/>
          </a:xfrm>
          <a:prstGeom prst="rect">
            <a:avLst/>
          </a:prstGeom>
          <a:gradFill>
            <a:gsLst>
              <a:gs pos="0">
                <a:srgbClr val="ADC5E7"/>
              </a:gs>
              <a:gs pos="100000">
                <a:srgbClr val="CFE7F5"/>
              </a:gs>
            </a:gsLst>
            <a:lin ang="3600000"/>
          </a:gradFill>
          <a:ln>
            <a:solidFill>
              <a:srgbClr val="8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PARAMETRI VITALI</a:t>
            </a:r>
            <a:endParaRPr lang="it-IT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800" b="0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PAO 100/65 </a:t>
            </a:r>
            <a:r>
              <a:rPr lang="it-IT" sz="1800" b="0" strike="noStrike" spc="-1" dirty="0" err="1">
                <a:solidFill>
                  <a:srgbClr val="000000"/>
                </a:solidFill>
                <a:latin typeface="Arial Nova"/>
                <a:ea typeface="DejaVu Sans"/>
              </a:rPr>
              <a:t>mmHg</a:t>
            </a:r>
            <a:r>
              <a:rPr lang="it-IT" sz="1800" b="0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, </a:t>
            </a:r>
            <a:r>
              <a:rPr lang="it-IT" sz="1800" b="0" strike="noStrike" spc="-1" dirty="0">
                <a:solidFill>
                  <a:srgbClr val="CE181E"/>
                </a:solidFill>
                <a:latin typeface="Arial Nova"/>
                <a:ea typeface="DejaVu Sans"/>
              </a:rPr>
              <a:t>FC 110 </a:t>
            </a:r>
            <a:r>
              <a:rPr lang="it-IT" sz="1800" b="0" strike="noStrike" spc="-1" dirty="0" err="1">
                <a:solidFill>
                  <a:srgbClr val="CE181E"/>
                </a:solidFill>
                <a:latin typeface="Arial Nova"/>
                <a:ea typeface="DejaVu Sans"/>
              </a:rPr>
              <a:t>bpm</a:t>
            </a:r>
            <a:r>
              <a:rPr lang="it-IT" sz="1800" b="0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, spO2 100% in aa, Glicemia 103 mg/dl, TC 37°C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0" y="5291240"/>
            <a:ext cx="1584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ova"/>
              </a:rPr>
              <a:t>11/06/2018</a:t>
            </a:r>
            <a:endParaRPr lang="it-IT" sz="1400" b="1" dirty="0">
              <a:latin typeface="Arial Nov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504000" y="36000"/>
            <a:ext cx="7019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it-IT" sz="3570" b="1" strike="noStrike" spc="-1" dirty="0">
                <a:solidFill>
                  <a:srgbClr val="FFFFFF"/>
                </a:solidFill>
                <a:latin typeface="Arial"/>
              </a:rPr>
              <a:t>UN BAMBINO AGITATO</a:t>
            </a:r>
            <a:endParaRPr lang="it-IT" sz="3570" b="0" strike="noStrike" spc="-1" dirty="0">
              <a:latin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504000" y="1610638"/>
            <a:ext cx="856876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L’ ANTICOLINESTERASICO FISOSTIIGMINA ANTAGONIZZA EFFICACEMENTE SIA GLI EFFETTI CENTRALI (SUPERA LA BARRIERA EMATOENCEFALICA) CHE QUELLI PERIFERICI &gt;&gt; ELEVA IL TASSO DI ACETILCOLINA, SUPERA IL BLOCCO MUSCARINICO RIPRISTINANDO LA CONDUZIONE COLINERGICA</a:t>
            </a:r>
          </a:p>
          <a:p>
            <a:endParaRPr lang="it-IT" dirty="0" smtClean="0"/>
          </a:p>
          <a:p>
            <a:r>
              <a:rPr lang="it-IT" sz="1600" dirty="0" smtClean="0"/>
              <a:t>NEOSTIGMINA NON SUPERA LA BARRIERA EMATOENCEFALICA &gt;&gt; NON ANTAGONIZZA GLI EFFETTI SUL SNC</a:t>
            </a:r>
            <a:endParaRPr lang="it-IT" sz="16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5291240"/>
            <a:ext cx="1584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ova"/>
              </a:rPr>
              <a:t>11/06/2018</a:t>
            </a:r>
            <a:endParaRPr lang="it-IT" sz="1400" b="1" dirty="0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108534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504000" y="36000"/>
            <a:ext cx="7019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it-IT" sz="3570" b="1" strike="noStrike" spc="-1" dirty="0">
                <a:solidFill>
                  <a:srgbClr val="FFFFFF"/>
                </a:solidFill>
                <a:latin typeface="Arial"/>
              </a:rPr>
              <a:t>UN BAMBINO AGITATO</a:t>
            </a:r>
            <a:endParaRPr lang="it-IT" sz="3570" b="0" strike="noStrike" spc="-1" dirty="0">
              <a:latin typeface="Arial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655936" y="1264804"/>
            <a:ext cx="187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ACETILCOLINA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1655936" y="2619251"/>
            <a:ext cx="187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FISOSTIGMINA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655936" y="4194136"/>
            <a:ext cx="1872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NEOSTIGMINA</a:t>
            </a:r>
            <a:endParaRPr lang="it-IT" dirty="0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936" y="2265678"/>
            <a:ext cx="2311600" cy="114566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935" y="3950116"/>
            <a:ext cx="2346953" cy="973391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936" y="874821"/>
            <a:ext cx="2310441" cy="1149297"/>
          </a:xfrm>
          <a:prstGeom prst="rect">
            <a:avLst/>
          </a:prstGeom>
        </p:spPr>
      </p:pic>
      <p:sp>
        <p:nvSpPr>
          <p:cNvPr id="9" name="CasellaDiTesto 8"/>
          <p:cNvSpPr txBox="1"/>
          <p:nvPr/>
        </p:nvSpPr>
        <p:spPr>
          <a:xfrm>
            <a:off x="0" y="5291240"/>
            <a:ext cx="1584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ova"/>
              </a:rPr>
              <a:t>11/06/2018</a:t>
            </a:r>
            <a:endParaRPr lang="it-IT" sz="1400" b="1" dirty="0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341417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504000" y="36000"/>
            <a:ext cx="7019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it-IT" sz="3570" b="1" strike="noStrike" spc="-1" dirty="0">
                <a:solidFill>
                  <a:srgbClr val="FFFFFF"/>
                </a:solidFill>
                <a:latin typeface="Arial"/>
              </a:rPr>
              <a:t>UN BAMBINO AGITATO</a:t>
            </a:r>
            <a:endParaRPr lang="it-IT" sz="3570" b="0" strike="noStrike" spc="-1" dirty="0">
              <a:latin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223888" y="1611139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/>
              <a:t>I segni </a:t>
            </a:r>
            <a:r>
              <a:rPr lang="it-IT" sz="2800" b="1" dirty="0" smtClean="0"/>
              <a:t>anticolinergici periferici</a:t>
            </a:r>
            <a:r>
              <a:rPr lang="it-IT" sz="2800" dirty="0" smtClean="0"/>
              <a:t> sono solo parzialmente corretti da Fisostigmina:</a:t>
            </a:r>
          </a:p>
          <a:p>
            <a:r>
              <a:rPr lang="it-IT" sz="2800" dirty="0" smtClean="0"/>
              <a:t>midriasi e difficoltà di accomodamento persistono ore, se non giorni, dopo la scomparsa della componente neurotossica centrale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5291240"/>
            <a:ext cx="1584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ova"/>
              </a:rPr>
              <a:t>11/06/2018</a:t>
            </a:r>
            <a:endParaRPr lang="it-IT" sz="1400" b="1" dirty="0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61443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504000" y="36000"/>
            <a:ext cx="7019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it-IT" sz="3570" b="1" strike="noStrike" spc="-1" dirty="0">
                <a:solidFill>
                  <a:srgbClr val="FFFFFF"/>
                </a:solidFill>
                <a:latin typeface="Arial"/>
              </a:rPr>
              <a:t>UN BAMBINO AGITATO</a:t>
            </a:r>
            <a:endParaRPr lang="it-IT" sz="3570" b="0" strike="noStrike" spc="-1" dirty="0">
              <a:latin typeface="Arial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791840" y="1179091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I</a:t>
            </a:r>
            <a:r>
              <a:rPr lang="it-IT" sz="2400" b="1" dirty="0" smtClean="0"/>
              <a:t>l blocco colinergico periferico causato dalle prime frazioni di tossico assorbite rallenta l’assorbimento dei residui nel tubo digerente per inibizione della motilità della muscolatura liscia intestinale</a:t>
            </a:r>
            <a:r>
              <a:rPr lang="it-IT" b="1" dirty="0"/>
              <a:t> </a:t>
            </a:r>
            <a:r>
              <a:rPr lang="it-IT" b="1" dirty="0" smtClean="0"/>
              <a:t>(peristalsi e segmentazione)</a:t>
            </a:r>
          </a:p>
          <a:p>
            <a:endParaRPr lang="it-IT" b="1" dirty="0" smtClean="0"/>
          </a:p>
          <a:p>
            <a:r>
              <a:rPr lang="it-IT" dirty="0" smtClean="0"/>
              <a:t>Misure </a:t>
            </a:r>
            <a:r>
              <a:rPr lang="it-IT" dirty="0"/>
              <a:t>di evacuazione del tubo digerente (preferibilmente con carbone attivo)  siano considerate indispensabili anche a lunga distanza dall’ingestione di anticolinergici soprattutto allo stato </a:t>
            </a:r>
            <a:r>
              <a:rPr lang="it-IT" dirty="0" smtClean="0"/>
              <a:t>solido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5291240"/>
            <a:ext cx="1584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ova"/>
              </a:rPr>
              <a:t>11/06/2018</a:t>
            </a:r>
            <a:endParaRPr lang="it-IT" sz="1400" b="1" dirty="0"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408688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504000" y="36000"/>
            <a:ext cx="7019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it-IT" sz="3570" b="1" strike="noStrike" spc="-1" dirty="0">
                <a:solidFill>
                  <a:srgbClr val="FFFFFF"/>
                </a:solidFill>
                <a:latin typeface="Arial"/>
              </a:rPr>
              <a:t>UN BAMBINO AGITATO</a:t>
            </a:r>
            <a:endParaRPr lang="it-IT" sz="3570" b="0" strike="noStrike" spc="-1" dirty="0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504000" y="1008000"/>
            <a:ext cx="9071640" cy="43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56" y="766693"/>
            <a:ext cx="8784728" cy="487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1771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504000" y="36000"/>
            <a:ext cx="7019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it-IT" sz="3570" b="1" strike="noStrike" spc="-1" dirty="0">
                <a:solidFill>
                  <a:srgbClr val="FFFFFF"/>
                </a:solidFill>
                <a:latin typeface="Arial"/>
              </a:rPr>
              <a:t>UN BAMBINO AGITATO</a:t>
            </a:r>
            <a:endParaRPr lang="it-IT" sz="3570" b="0" strike="noStrike" spc="-1" dirty="0">
              <a:latin typeface="Arial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82"/>
          <a:stretch/>
        </p:blipFill>
        <p:spPr>
          <a:xfrm>
            <a:off x="841866" y="1055790"/>
            <a:ext cx="3184232" cy="440136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63"/>
          <a:stretch/>
        </p:blipFill>
        <p:spPr>
          <a:xfrm>
            <a:off x="6192440" y="1251155"/>
            <a:ext cx="2352922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0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stomShape 1"/>
          <p:cNvSpPr/>
          <p:nvPr/>
        </p:nvSpPr>
        <p:spPr>
          <a:xfrm>
            <a:off x="504000" y="36000"/>
            <a:ext cx="7019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it-IT" sz="3570" b="1" strike="noStrike" spc="-1" dirty="0">
                <a:solidFill>
                  <a:srgbClr val="FFFFFF"/>
                </a:solidFill>
                <a:latin typeface="Arial"/>
              </a:rPr>
              <a:t>UN BAMBINO AGITATO</a:t>
            </a:r>
            <a:endParaRPr lang="it-IT" sz="3570" b="0" strike="noStrike" spc="-1" dirty="0">
              <a:latin typeface="Arial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89" y="875133"/>
            <a:ext cx="8240971" cy="463510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4013820" y="818760"/>
            <a:ext cx="5923035" cy="55399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MARCO CORTIGIANI      DR. GIANFRANCO RAVAGLIA</a:t>
            </a:r>
          </a:p>
          <a:p>
            <a:pPr algn="ctr"/>
            <a:r>
              <a:rPr lang="it-IT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OSPEDALE MORGAGNI-PIERANTONI FORLI’ - AUSL ROMAGNA</a:t>
            </a:r>
            <a:endParaRPr lang="it-IT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33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504000" y="36000"/>
            <a:ext cx="7019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it-IT" sz="3570" b="1" strike="noStrike" spc="-1">
                <a:solidFill>
                  <a:srgbClr val="FFFFFF"/>
                </a:solidFill>
                <a:latin typeface="Arial"/>
              </a:rPr>
              <a:t>UN BAMBINO AGITATO</a:t>
            </a:r>
            <a:endParaRPr lang="it-IT" sz="3570" b="0" strike="noStrike" spc="-1">
              <a:latin typeface="Arial"/>
            </a:endParaRPr>
          </a:p>
        </p:txBody>
      </p:sp>
      <p:sp>
        <p:nvSpPr>
          <p:cNvPr id="51" name="CustomShape 2"/>
          <p:cNvSpPr/>
          <p:nvPr/>
        </p:nvSpPr>
        <p:spPr>
          <a:xfrm>
            <a:off x="504000" y="1008000"/>
            <a:ext cx="9071640" cy="43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2" name="CustomShape 3"/>
          <p:cNvSpPr/>
          <p:nvPr/>
        </p:nvSpPr>
        <p:spPr>
          <a:xfrm>
            <a:off x="504000" y="1008000"/>
            <a:ext cx="4103640" cy="1223640"/>
          </a:xfrm>
          <a:prstGeom prst="rect">
            <a:avLst/>
          </a:prstGeom>
          <a:gradFill>
            <a:gsLst>
              <a:gs pos="0">
                <a:srgbClr val="ADC5E7"/>
              </a:gs>
              <a:gs pos="100000">
                <a:srgbClr val="CFE7F5"/>
              </a:gs>
            </a:gsLst>
            <a:lin ang="3600000"/>
          </a:gradFill>
          <a:ln>
            <a:solidFill>
              <a:srgbClr val="8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APR</a:t>
            </a:r>
            <a:endParaRPr lang="it-IT" sz="16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0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Non precedenti organici di rilievo</a:t>
            </a:r>
            <a:endParaRPr lang="it-IT" sz="16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0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Valutato in NPI per problemi </a:t>
            </a:r>
            <a:endParaRPr lang="it-IT" sz="16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0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comportamentali</a:t>
            </a: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</p:txBody>
      </p:sp>
      <p:sp>
        <p:nvSpPr>
          <p:cNvPr id="53" name="CustomShape 4"/>
          <p:cNvSpPr/>
          <p:nvPr/>
        </p:nvSpPr>
        <p:spPr>
          <a:xfrm>
            <a:off x="5292000" y="1008000"/>
            <a:ext cx="4247640" cy="1223640"/>
          </a:xfrm>
          <a:prstGeom prst="rect">
            <a:avLst/>
          </a:prstGeom>
          <a:gradFill>
            <a:gsLst>
              <a:gs pos="0">
                <a:srgbClr val="ADC5E7"/>
              </a:gs>
              <a:gs pos="100000">
                <a:srgbClr val="CFE7F5"/>
              </a:gs>
            </a:gsLst>
            <a:lin ang="3600000"/>
          </a:gradFill>
          <a:ln>
            <a:solidFill>
              <a:srgbClr val="8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APP</a:t>
            </a:r>
            <a:endParaRPr lang="it-IT" sz="16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0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Ha assunto negli ultimi giorni </a:t>
            </a:r>
            <a:endParaRPr lang="it-IT" sz="16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0" strike="noStrike" spc="-1" dirty="0" err="1">
                <a:solidFill>
                  <a:srgbClr val="000000"/>
                </a:solidFill>
                <a:latin typeface="Arial Nova"/>
                <a:ea typeface="DejaVu Sans"/>
              </a:rPr>
              <a:t>amoxicillina</a:t>
            </a:r>
            <a:r>
              <a:rPr lang="it-IT" sz="1600" b="0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 (</a:t>
            </a:r>
            <a:r>
              <a:rPr lang="it-IT" sz="1600" b="0" strike="noStrike" spc="-1" dirty="0" err="1">
                <a:solidFill>
                  <a:srgbClr val="000000"/>
                </a:solidFill>
                <a:latin typeface="Arial Nova"/>
                <a:ea typeface="DejaVu Sans"/>
              </a:rPr>
              <a:t>zimox</a:t>
            </a:r>
            <a:r>
              <a:rPr lang="it-IT" sz="1600" b="0" strike="noStrike" spc="-1" dirty="0">
                <a:solidFill>
                  <a:srgbClr val="000000"/>
                </a:solidFill>
                <a:latin typeface="Arial Nova"/>
                <a:ea typeface="Arial Nova"/>
              </a:rPr>
              <a:t>®) per iperpiressia</a:t>
            </a: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</p:txBody>
      </p:sp>
      <p:sp>
        <p:nvSpPr>
          <p:cNvPr id="54" name="CustomShape 5"/>
          <p:cNvSpPr/>
          <p:nvPr/>
        </p:nvSpPr>
        <p:spPr>
          <a:xfrm>
            <a:off x="2196000" y="2331219"/>
            <a:ext cx="575640" cy="611632"/>
          </a:xfrm>
          <a:custGeom>
            <a:avLst/>
            <a:gdLst/>
            <a:ahLst/>
            <a:cxnLst/>
            <a:rect l="l" t="t" r="r" b="b"/>
            <a:pathLst>
              <a:path w="1601" h="1902">
                <a:moveTo>
                  <a:pt x="400" y="0"/>
                </a:moveTo>
                <a:lnTo>
                  <a:pt x="400" y="1425"/>
                </a:lnTo>
                <a:lnTo>
                  <a:pt x="0" y="1425"/>
                </a:lnTo>
                <a:lnTo>
                  <a:pt x="800" y="1901"/>
                </a:lnTo>
                <a:lnTo>
                  <a:pt x="1600" y="1425"/>
                </a:lnTo>
                <a:lnTo>
                  <a:pt x="1200" y="1425"/>
                </a:lnTo>
                <a:lnTo>
                  <a:pt x="1200" y="0"/>
                </a:lnTo>
                <a:lnTo>
                  <a:pt x="400" y="0"/>
                </a:lnTo>
              </a:path>
            </a:pathLst>
          </a:cu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5" name="CustomShape 6"/>
          <p:cNvSpPr/>
          <p:nvPr/>
        </p:nvSpPr>
        <p:spPr>
          <a:xfrm>
            <a:off x="540000" y="3051299"/>
            <a:ext cx="3707640" cy="2195240"/>
          </a:xfrm>
          <a:prstGeom prst="rect">
            <a:avLst/>
          </a:prstGeom>
          <a:gradFill>
            <a:gsLst>
              <a:gs pos="0">
                <a:srgbClr val="ADC5E7"/>
              </a:gs>
              <a:gs pos="100000">
                <a:srgbClr val="CFE7F5"/>
              </a:gs>
            </a:gsLst>
            <a:lin ang="3600000"/>
          </a:gradFill>
          <a:ln>
            <a:solidFill>
              <a:srgbClr val="8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CVP </a:t>
            </a:r>
            <a:endParaRPr lang="it-IT" sz="16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1" strike="noStrike" spc="-1" dirty="0" err="1">
                <a:solidFill>
                  <a:srgbClr val="000000"/>
                </a:solidFill>
                <a:latin typeface="Arial Nova"/>
                <a:ea typeface="DejaVu Sans"/>
              </a:rPr>
              <a:t>Midazolam</a:t>
            </a:r>
            <a:r>
              <a:rPr lang="it-IT" sz="16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 10 mg </a:t>
            </a:r>
            <a:endParaRPr lang="it-IT" sz="16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Blanda contenzione </a:t>
            </a:r>
            <a:endParaRPr lang="it-IT" sz="16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Ossigenoterapia 2l/</a:t>
            </a:r>
            <a:r>
              <a:rPr lang="it-IT" sz="1600" b="1" strike="noStrike" spc="-1" dirty="0" err="1">
                <a:solidFill>
                  <a:srgbClr val="000000"/>
                </a:solidFill>
                <a:latin typeface="Arial Nova"/>
                <a:ea typeface="DejaVu Sans"/>
              </a:rPr>
              <a:t>min</a:t>
            </a:r>
            <a:r>
              <a:rPr lang="it-IT" sz="16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 occhialini</a:t>
            </a:r>
            <a:endParaRPr lang="it-IT" sz="16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SNG </a:t>
            </a:r>
            <a:endParaRPr lang="it-IT" sz="16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Idratazione</a:t>
            </a:r>
            <a:endParaRPr lang="it-IT" sz="16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Monitoraggio</a:t>
            </a: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</p:txBody>
      </p:sp>
      <p:sp>
        <p:nvSpPr>
          <p:cNvPr id="56" name="CustomShape 7"/>
          <p:cNvSpPr/>
          <p:nvPr/>
        </p:nvSpPr>
        <p:spPr>
          <a:xfrm>
            <a:off x="4608000" y="1332000"/>
            <a:ext cx="683640" cy="575640"/>
          </a:xfrm>
          <a:custGeom>
            <a:avLst/>
            <a:gdLst/>
            <a:ahLst/>
            <a:cxnLst/>
            <a:rect l="l" t="t" r="r" b="b"/>
            <a:pathLst>
              <a:path w="1902" h="1601">
                <a:moveTo>
                  <a:pt x="0" y="800"/>
                </a:moveTo>
                <a:lnTo>
                  <a:pt x="378" y="0"/>
                </a:lnTo>
                <a:lnTo>
                  <a:pt x="378" y="400"/>
                </a:lnTo>
                <a:lnTo>
                  <a:pt x="1522" y="400"/>
                </a:lnTo>
                <a:lnTo>
                  <a:pt x="1522" y="0"/>
                </a:lnTo>
                <a:lnTo>
                  <a:pt x="1901" y="800"/>
                </a:lnTo>
                <a:lnTo>
                  <a:pt x="1522" y="1600"/>
                </a:lnTo>
                <a:lnTo>
                  <a:pt x="1522" y="1200"/>
                </a:lnTo>
                <a:lnTo>
                  <a:pt x="378" y="1200"/>
                </a:lnTo>
                <a:lnTo>
                  <a:pt x="378" y="1600"/>
                </a:lnTo>
                <a:lnTo>
                  <a:pt x="0" y="800"/>
                </a:lnTo>
              </a:path>
            </a:pathLst>
          </a:custGeom>
          <a:gradFill>
            <a:gsLst>
              <a:gs pos="0">
                <a:srgbClr val="ADC5E7"/>
              </a:gs>
              <a:gs pos="100000">
                <a:srgbClr val="CFE7F5"/>
              </a:gs>
            </a:gsLst>
            <a:lin ang="3600000"/>
          </a:gradFill>
          <a:ln>
            <a:solidFill>
              <a:srgbClr val="8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7" name="CustomShape 8"/>
          <p:cNvSpPr/>
          <p:nvPr/>
        </p:nvSpPr>
        <p:spPr>
          <a:xfrm>
            <a:off x="4320000" y="3960000"/>
            <a:ext cx="1439640" cy="503640"/>
          </a:xfrm>
          <a:custGeom>
            <a:avLst/>
            <a:gdLst/>
            <a:ahLst/>
            <a:cxnLst/>
            <a:rect l="l" t="t" r="r" b="b"/>
            <a:pathLst>
              <a:path w="4001" h="1401">
                <a:moveTo>
                  <a:pt x="0" y="350"/>
                </a:moveTo>
                <a:lnTo>
                  <a:pt x="3000" y="350"/>
                </a:lnTo>
                <a:lnTo>
                  <a:pt x="3000" y="0"/>
                </a:lnTo>
                <a:lnTo>
                  <a:pt x="4000" y="700"/>
                </a:lnTo>
                <a:lnTo>
                  <a:pt x="3000" y="1400"/>
                </a:lnTo>
                <a:lnTo>
                  <a:pt x="3000" y="1050"/>
                </a:lnTo>
                <a:lnTo>
                  <a:pt x="0" y="1050"/>
                </a:lnTo>
                <a:lnTo>
                  <a:pt x="0" y="350"/>
                </a:lnTo>
              </a:path>
            </a:pathLst>
          </a:custGeom>
          <a:gradFill>
            <a:gsLst>
              <a:gs pos="0">
                <a:srgbClr val="ADC5E7"/>
              </a:gs>
              <a:gs pos="100000">
                <a:srgbClr val="CFE7F5"/>
              </a:gs>
            </a:gsLst>
            <a:lin ang="3600000"/>
          </a:gradFill>
          <a:ln>
            <a:solidFill>
              <a:srgbClr val="8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58" name="CustomShape 9"/>
          <p:cNvSpPr/>
          <p:nvPr/>
        </p:nvSpPr>
        <p:spPr>
          <a:xfrm>
            <a:off x="5832000" y="3096000"/>
            <a:ext cx="3707640" cy="2015640"/>
          </a:xfrm>
          <a:prstGeom prst="rect">
            <a:avLst/>
          </a:prstGeom>
          <a:gradFill>
            <a:gsLst>
              <a:gs pos="0">
                <a:srgbClr val="ADC5E7"/>
              </a:gs>
              <a:gs pos="100000">
                <a:srgbClr val="CFE7F5"/>
              </a:gs>
            </a:gsLst>
            <a:lin ang="3600000"/>
          </a:gradFill>
          <a:ln>
            <a:solidFill>
              <a:srgbClr val="8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1" strike="noStrike" spc="-1" dirty="0" err="1">
                <a:solidFill>
                  <a:srgbClr val="000000"/>
                </a:solidFill>
                <a:latin typeface="Arial Nova"/>
                <a:ea typeface="DejaVu Sans"/>
              </a:rPr>
              <a:t>Videat</a:t>
            </a:r>
            <a:r>
              <a:rPr lang="it-IT" sz="16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 Rianimatorio</a:t>
            </a:r>
            <a:endParaRPr lang="it-IT" sz="16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1" strike="noStrike" spc="-1" dirty="0" err="1">
                <a:solidFill>
                  <a:srgbClr val="000000"/>
                </a:solidFill>
                <a:latin typeface="Arial Nova"/>
                <a:ea typeface="DejaVu Sans"/>
              </a:rPr>
              <a:t>Videat</a:t>
            </a:r>
            <a:r>
              <a:rPr lang="it-IT" sz="16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 Pediatrico</a:t>
            </a: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Esami ematici</a:t>
            </a:r>
            <a:endParaRPr lang="it-IT" sz="16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RX torace</a:t>
            </a:r>
            <a:endParaRPr lang="it-IT" sz="16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ECG</a:t>
            </a:r>
            <a:endParaRPr lang="it-IT" sz="16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6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TC Cranio-Encefalo sine </a:t>
            </a:r>
            <a:r>
              <a:rPr lang="it-IT" sz="1600" b="1" strike="noStrike" spc="-1" dirty="0" err="1">
                <a:solidFill>
                  <a:srgbClr val="000000"/>
                </a:solidFill>
                <a:latin typeface="Arial Nova"/>
                <a:ea typeface="DejaVu Sans"/>
              </a:rPr>
              <a:t>MdC</a:t>
            </a: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0" y="5291240"/>
            <a:ext cx="1584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ova"/>
              </a:rPr>
              <a:t>11/06/2018</a:t>
            </a:r>
            <a:endParaRPr lang="it-IT" sz="1400" b="1" dirty="0">
              <a:latin typeface="Arial Nov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5" grpId="0" animBg="1"/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504000" y="36000"/>
            <a:ext cx="7019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it-IT" sz="3570" b="1" strike="noStrike" spc="-1">
                <a:solidFill>
                  <a:srgbClr val="FFFFFF"/>
                </a:solidFill>
                <a:latin typeface="Arial"/>
              </a:rPr>
              <a:t>UN BAMBINO AGITATO</a:t>
            </a:r>
            <a:endParaRPr lang="it-IT" sz="3570" b="0" strike="noStrike" spc="-1">
              <a:latin typeface="Arial"/>
            </a:endParaRPr>
          </a:p>
        </p:txBody>
      </p:sp>
      <p:sp>
        <p:nvSpPr>
          <p:cNvPr id="60" name="CustomShape 2"/>
          <p:cNvSpPr/>
          <p:nvPr/>
        </p:nvSpPr>
        <p:spPr>
          <a:xfrm>
            <a:off x="504000" y="1008000"/>
            <a:ext cx="9071640" cy="43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asellaDiTesto 5"/>
          <p:cNvSpPr txBox="1"/>
          <p:nvPr/>
        </p:nvSpPr>
        <p:spPr>
          <a:xfrm>
            <a:off x="0" y="5291240"/>
            <a:ext cx="1584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ova"/>
              </a:rPr>
              <a:t>11/06/2018</a:t>
            </a:r>
            <a:endParaRPr lang="it-IT" sz="1400" b="1" dirty="0">
              <a:latin typeface="Arial Nova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2015976" y="1179091"/>
            <a:ext cx="6120680" cy="3024336"/>
            <a:chOff x="143768" y="1041985"/>
            <a:chExt cx="4648340" cy="2087071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1" t="28580" b="5688"/>
            <a:stretch/>
          </p:blipFill>
          <p:spPr bwMode="auto">
            <a:xfrm>
              <a:off x="143768" y="1472872"/>
              <a:ext cx="4648340" cy="16561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CasellaDiTesto 1"/>
            <p:cNvSpPr txBox="1"/>
            <p:nvPr/>
          </p:nvSpPr>
          <p:spPr>
            <a:xfrm>
              <a:off x="575816" y="1041985"/>
              <a:ext cx="387157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1100" b="1" dirty="0" smtClean="0">
                  <a:latin typeface="Arial Nova"/>
                </a:rPr>
                <a:t>ECG: TS regolare, 114 </a:t>
              </a:r>
              <a:r>
                <a:rPr lang="it-IT" sz="1100" b="1" dirty="0" err="1" smtClean="0">
                  <a:latin typeface="Arial Nova"/>
                </a:rPr>
                <a:t>bpm</a:t>
              </a:r>
              <a:r>
                <a:rPr lang="it-IT" sz="1100" b="1" dirty="0" smtClean="0">
                  <a:latin typeface="Arial Nova"/>
                </a:rPr>
                <a:t>, </a:t>
              </a:r>
              <a:r>
                <a:rPr lang="it-IT" sz="1100" b="1" dirty="0" err="1" smtClean="0">
                  <a:latin typeface="Arial Nova"/>
                </a:rPr>
                <a:t>atriogramma</a:t>
              </a:r>
              <a:r>
                <a:rPr lang="it-IT" sz="1100" b="1" dirty="0" smtClean="0">
                  <a:latin typeface="Arial Nova"/>
                </a:rPr>
                <a:t> e conduzione</a:t>
              </a:r>
            </a:p>
            <a:p>
              <a:pPr algn="ctr"/>
              <a:r>
                <a:rPr lang="it-IT" sz="1100" b="1" dirty="0" smtClean="0">
                  <a:latin typeface="Arial Nova"/>
                </a:rPr>
                <a:t>AV nei limiti, normale conduzione IV, </a:t>
              </a:r>
              <a:r>
                <a:rPr lang="it-IT" sz="1100" b="1" dirty="0" err="1" smtClean="0">
                  <a:latin typeface="Arial Nova"/>
                </a:rPr>
                <a:t>QTc</a:t>
              </a:r>
              <a:r>
                <a:rPr lang="it-IT" sz="1100" b="1" dirty="0" smtClean="0">
                  <a:latin typeface="Arial Nova"/>
                </a:rPr>
                <a:t> 472 </a:t>
              </a:r>
              <a:r>
                <a:rPr lang="it-IT" sz="1100" b="1" dirty="0" err="1" smtClean="0">
                  <a:latin typeface="Arial Nova"/>
                </a:rPr>
                <a:t>msec</a:t>
              </a:r>
              <a:r>
                <a:rPr lang="it-IT" sz="1100" b="1" dirty="0" smtClean="0">
                  <a:latin typeface="Arial Nova"/>
                </a:rPr>
                <a:t>.</a:t>
              </a:r>
              <a:endParaRPr lang="it-IT" sz="1100" b="1" dirty="0">
                <a:latin typeface="Arial Nova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nettore 1 7"/>
          <p:cNvCxnSpPr/>
          <p:nvPr/>
        </p:nvCxnSpPr>
        <p:spPr>
          <a:xfrm>
            <a:off x="5256336" y="4995515"/>
            <a:ext cx="64807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CustomShape 1"/>
          <p:cNvSpPr/>
          <p:nvPr/>
        </p:nvSpPr>
        <p:spPr>
          <a:xfrm>
            <a:off x="504000" y="36000"/>
            <a:ext cx="7019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it-IT" sz="3570" b="1" strike="noStrike" spc="-1">
                <a:solidFill>
                  <a:srgbClr val="FFFFFF"/>
                </a:solidFill>
                <a:latin typeface="Arial"/>
              </a:rPr>
              <a:t>UN BAMBINO AGITATO</a:t>
            </a:r>
            <a:endParaRPr lang="it-IT" sz="3570" b="0" strike="noStrike" spc="-1">
              <a:latin typeface="Arial"/>
            </a:endParaRPr>
          </a:p>
        </p:txBody>
      </p:sp>
      <p:sp>
        <p:nvSpPr>
          <p:cNvPr id="60" name="CustomShape 2"/>
          <p:cNvSpPr/>
          <p:nvPr/>
        </p:nvSpPr>
        <p:spPr>
          <a:xfrm>
            <a:off x="504000" y="1008000"/>
            <a:ext cx="9071640" cy="43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" name="CasellaDiTesto 5"/>
          <p:cNvSpPr txBox="1"/>
          <p:nvPr/>
        </p:nvSpPr>
        <p:spPr>
          <a:xfrm>
            <a:off x="0" y="5291240"/>
            <a:ext cx="1584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ova"/>
              </a:rPr>
              <a:t>11/06/2018</a:t>
            </a:r>
            <a:endParaRPr lang="it-IT" sz="1400" b="1" dirty="0">
              <a:latin typeface="Arial Nova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791840" y="1965431"/>
            <a:ext cx="3312368" cy="19499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solidFill>
                  <a:schemeClr val="tx1"/>
                </a:solidFill>
                <a:latin typeface="Arial Nova"/>
              </a:rPr>
              <a:t>TC CRANIO ENCEFALO SINE MDC</a:t>
            </a:r>
          </a:p>
          <a:p>
            <a:pPr algn="ctr"/>
            <a:r>
              <a:rPr lang="it-IT" sz="1100" b="1" dirty="0" smtClean="0">
                <a:solidFill>
                  <a:schemeClr val="tx1"/>
                </a:solidFill>
                <a:latin typeface="Arial Nova"/>
              </a:rPr>
              <a:t>Nei limiti della norma</a:t>
            </a:r>
          </a:p>
          <a:p>
            <a:pPr algn="ctr"/>
            <a:endParaRPr lang="it-IT" sz="1100" b="1" dirty="0">
              <a:solidFill>
                <a:schemeClr val="tx1"/>
              </a:solidFill>
              <a:latin typeface="Arial Nova"/>
            </a:endParaRPr>
          </a:p>
          <a:p>
            <a:pPr algn="ctr"/>
            <a:r>
              <a:rPr lang="it-IT" sz="1100" b="1" dirty="0" smtClean="0">
                <a:solidFill>
                  <a:schemeClr val="tx1"/>
                </a:solidFill>
                <a:latin typeface="Arial Nova"/>
              </a:rPr>
              <a:t>RX TORACE</a:t>
            </a:r>
          </a:p>
          <a:p>
            <a:pPr algn="ctr"/>
            <a:r>
              <a:rPr lang="it-IT" sz="1100" b="1" dirty="0" smtClean="0">
                <a:solidFill>
                  <a:schemeClr val="tx1"/>
                </a:solidFill>
                <a:latin typeface="Arial Nova"/>
              </a:rPr>
              <a:t>Nei limiti della norma</a:t>
            </a:r>
            <a:endParaRPr lang="it-IT" sz="1100" b="1" dirty="0">
              <a:solidFill>
                <a:schemeClr val="tx1"/>
              </a:solidFill>
              <a:latin typeface="Arial Nova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256336" y="1107083"/>
            <a:ext cx="3312368" cy="38884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 smtClean="0">
                <a:solidFill>
                  <a:schemeClr val="tx1"/>
                </a:solidFill>
                <a:latin typeface="Arial Nova"/>
              </a:rPr>
              <a:t>ESAMI EMATOCHIMICI</a:t>
            </a:r>
          </a:p>
          <a:p>
            <a:pPr algn="ctr"/>
            <a:endParaRPr lang="it-IT" sz="1100" b="1" dirty="0">
              <a:solidFill>
                <a:schemeClr val="tx1"/>
              </a:solidFill>
              <a:latin typeface="Arial Nova"/>
            </a:endParaRPr>
          </a:p>
          <a:p>
            <a:pPr algn="ctr"/>
            <a:r>
              <a:rPr lang="it-IT" sz="1100" b="1" dirty="0" err="1" smtClean="0">
                <a:solidFill>
                  <a:srgbClr val="FF0000"/>
                </a:solidFill>
                <a:latin typeface="Arial Nova"/>
              </a:rPr>
              <a:t>Gb</a:t>
            </a:r>
            <a:r>
              <a:rPr lang="it-IT" sz="1100" b="1" dirty="0" smtClean="0">
                <a:solidFill>
                  <a:srgbClr val="FF0000"/>
                </a:solidFill>
                <a:latin typeface="Arial Nova"/>
              </a:rPr>
              <a:t> 14050/mcl</a:t>
            </a:r>
          </a:p>
          <a:p>
            <a:pPr algn="ctr"/>
            <a:r>
              <a:rPr lang="it-IT" sz="1100" b="1" dirty="0" smtClean="0">
                <a:solidFill>
                  <a:schemeClr val="tx1"/>
                </a:solidFill>
                <a:latin typeface="Arial Nova"/>
              </a:rPr>
              <a:t>Gr 5,04x10</a:t>
            </a:r>
            <a:r>
              <a:rPr lang="it-IT" sz="1100" b="1" dirty="0" smtClean="0">
                <a:solidFill>
                  <a:schemeClr val="tx1"/>
                </a:solidFill>
                <a:latin typeface="Arial"/>
                <a:cs typeface="Arial"/>
              </a:rPr>
              <a:t>⁶/mcl</a:t>
            </a:r>
          </a:p>
          <a:p>
            <a:pPr algn="ctr"/>
            <a:r>
              <a:rPr lang="it-IT" sz="1100" b="1" dirty="0" err="1" smtClean="0">
                <a:solidFill>
                  <a:schemeClr val="tx1"/>
                </a:solidFill>
                <a:latin typeface="Arial"/>
                <a:cs typeface="Arial"/>
              </a:rPr>
              <a:t>Hb</a:t>
            </a:r>
            <a:r>
              <a:rPr lang="it-IT" sz="1100" b="1" dirty="0" smtClean="0">
                <a:solidFill>
                  <a:schemeClr val="tx1"/>
                </a:solidFill>
                <a:latin typeface="Arial"/>
                <a:cs typeface="Arial"/>
              </a:rPr>
              <a:t> 12 g/dl</a:t>
            </a:r>
          </a:p>
          <a:p>
            <a:pPr algn="ctr"/>
            <a:r>
              <a:rPr lang="it-IT" sz="1100" b="1" dirty="0" smtClean="0">
                <a:solidFill>
                  <a:schemeClr val="tx1"/>
                </a:solidFill>
                <a:latin typeface="Arial"/>
                <a:cs typeface="Arial"/>
              </a:rPr>
              <a:t>PLT 351000/mcl</a:t>
            </a:r>
          </a:p>
          <a:p>
            <a:pPr algn="ctr"/>
            <a:r>
              <a:rPr lang="it-IT" sz="1100" b="1" dirty="0" smtClean="0">
                <a:solidFill>
                  <a:schemeClr val="tx1"/>
                </a:solidFill>
                <a:latin typeface="Arial"/>
                <a:cs typeface="Arial"/>
              </a:rPr>
              <a:t>Creatinina 0,48 mg/dl</a:t>
            </a:r>
          </a:p>
          <a:p>
            <a:pPr algn="ctr"/>
            <a:r>
              <a:rPr lang="it-IT" sz="1100" b="1" dirty="0" smtClean="0">
                <a:solidFill>
                  <a:schemeClr val="tx1"/>
                </a:solidFill>
                <a:latin typeface="Arial"/>
                <a:cs typeface="Arial"/>
              </a:rPr>
              <a:t>ALT 25 U/l</a:t>
            </a:r>
          </a:p>
          <a:p>
            <a:pPr algn="ctr"/>
            <a:r>
              <a:rPr lang="it-IT" sz="1100" b="1" dirty="0" smtClean="0">
                <a:solidFill>
                  <a:schemeClr val="tx1"/>
                </a:solidFill>
                <a:latin typeface="Arial"/>
                <a:cs typeface="Arial"/>
              </a:rPr>
              <a:t>Sodio 142 </a:t>
            </a:r>
            <a:r>
              <a:rPr lang="it-IT" sz="1100" b="1" dirty="0" err="1" smtClean="0">
                <a:solidFill>
                  <a:schemeClr val="tx1"/>
                </a:solidFill>
                <a:latin typeface="Arial"/>
                <a:cs typeface="Arial"/>
              </a:rPr>
              <a:t>mmol</a:t>
            </a:r>
            <a:r>
              <a:rPr lang="it-IT" sz="1100" b="1" dirty="0" smtClean="0">
                <a:solidFill>
                  <a:schemeClr val="tx1"/>
                </a:solidFill>
                <a:latin typeface="Arial"/>
                <a:cs typeface="Arial"/>
              </a:rPr>
              <a:t>/l</a:t>
            </a:r>
          </a:p>
          <a:p>
            <a:pPr algn="ctr"/>
            <a:r>
              <a:rPr lang="it-IT" sz="1100" b="1" dirty="0" smtClean="0">
                <a:solidFill>
                  <a:schemeClr val="tx1"/>
                </a:solidFill>
                <a:latin typeface="Arial"/>
                <a:cs typeface="Arial"/>
              </a:rPr>
              <a:t>Potassio 4,1 </a:t>
            </a:r>
            <a:r>
              <a:rPr lang="it-IT" sz="1100" b="1" dirty="0" err="1" smtClean="0">
                <a:solidFill>
                  <a:schemeClr val="tx1"/>
                </a:solidFill>
                <a:latin typeface="Arial"/>
                <a:cs typeface="Arial"/>
              </a:rPr>
              <a:t>mmol</a:t>
            </a:r>
            <a:r>
              <a:rPr lang="it-IT" sz="1100" b="1" dirty="0" smtClean="0">
                <a:solidFill>
                  <a:schemeClr val="tx1"/>
                </a:solidFill>
                <a:latin typeface="Arial"/>
                <a:cs typeface="Arial"/>
              </a:rPr>
              <a:t>/l</a:t>
            </a:r>
          </a:p>
          <a:p>
            <a:pPr algn="ctr"/>
            <a:r>
              <a:rPr lang="it-IT" sz="1100" b="1" dirty="0" smtClean="0">
                <a:solidFill>
                  <a:schemeClr val="tx1"/>
                </a:solidFill>
                <a:latin typeface="Arial"/>
                <a:cs typeface="Arial"/>
              </a:rPr>
              <a:t>INR 1,13</a:t>
            </a:r>
          </a:p>
          <a:p>
            <a:pPr algn="ctr"/>
            <a:r>
              <a:rPr lang="it-IT" sz="1100" b="1" dirty="0" smtClean="0">
                <a:solidFill>
                  <a:srgbClr val="FF0000"/>
                </a:solidFill>
                <a:latin typeface="Arial"/>
                <a:cs typeface="Arial"/>
              </a:rPr>
              <a:t>CPK 282 U/l</a:t>
            </a:r>
          </a:p>
          <a:p>
            <a:pPr algn="ctr"/>
            <a:r>
              <a:rPr lang="it-IT" sz="1100" b="1" dirty="0" smtClean="0">
                <a:solidFill>
                  <a:schemeClr val="tx1"/>
                </a:solidFill>
                <a:latin typeface="Arial"/>
                <a:cs typeface="Arial"/>
              </a:rPr>
              <a:t>PCR 2,3 mg/l</a:t>
            </a:r>
          </a:p>
          <a:p>
            <a:pPr algn="ctr"/>
            <a:r>
              <a:rPr lang="it-IT" sz="1100" b="1" dirty="0" smtClean="0">
                <a:solidFill>
                  <a:schemeClr val="tx1"/>
                </a:solidFill>
                <a:latin typeface="Arial"/>
                <a:cs typeface="Arial"/>
              </a:rPr>
              <a:t>Alcolemia &lt;0,1 g/l</a:t>
            </a:r>
          </a:p>
          <a:p>
            <a:pPr algn="ctr"/>
            <a:endParaRPr lang="it-IT" sz="1100" b="1" dirty="0">
              <a:solidFill>
                <a:schemeClr val="tx1"/>
              </a:solidFill>
              <a:latin typeface="Arial"/>
              <a:cs typeface="Arial"/>
            </a:endParaRPr>
          </a:p>
          <a:p>
            <a:pPr algn="ctr"/>
            <a:r>
              <a:rPr lang="it-IT" sz="1100" b="1" dirty="0" smtClean="0">
                <a:solidFill>
                  <a:schemeClr val="tx1"/>
                </a:solidFill>
                <a:latin typeface="Arial"/>
                <a:cs typeface="Arial"/>
              </a:rPr>
              <a:t>Screening droghe urinario negativo</a:t>
            </a:r>
            <a:endParaRPr lang="it-IT" sz="1100" b="1" dirty="0">
              <a:solidFill>
                <a:schemeClr val="tx1"/>
              </a:solidFill>
              <a:latin typeface="Arial Nova"/>
            </a:endParaRPr>
          </a:p>
        </p:txBody>
      </p:sp>
    </p:spTree>
    <p:extLst>
      <p:ext uri="{BB962C8B-B14F-4D97-AF65-F5344CB8AC3E}">
        <p14:creationId xmlns:p14="http://schemas.microsoft.com/office/powerpoint/2010/main" val="3302153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CustomShape 1"/>
          <p:cNvSpPr/>
          <p:nvPr/>
        </p:nvSpPr>
        <p:spPr>
          <a:xfrm>
            <a:off x="504000" y="36000"/>
            <a:ext cx="7019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it-IT" sz="3570" b="1" strike="noStrike" spc="-1">
                <a:solidFill>
                  <a:srgbClr val="FFFFFF"/>
                </a:solidFill>
                <a:latin typeface="Arial"/>
              </a:rPr>
              <a:t>UN BAMBINO AGITATO</a:t>
            </a:r>
            <a:endParaRPr lang="it-IT" sz="3570" b="0" strike="noStrike" spc="-1">
              <a:latin typeface="Arial"/>
            </a:endParaRPr>
          </a:p>
        </p:txBody>
      </p:sp>
      <p:sp>
        <p:nvSpPr>
          <p:cNvPr id="62" name="CustomShape 2"/>
          <p:cNvSpPr/>
          <p:nvPr/>
        </p:nvSpPr>
        <p:spPr>
          <a:xfrm>
            <a:off x="504000" y="1008000"/>
            <a:ext cx="9071640" cy="43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CustomShape 3"/>
          <p:cNvSpPr/>
          <p:nvPr/>
        </p:nvSpPr>
        <p:spPr>
          <a:xfrm>
            <a:off x="2232000" y="900000"/>
            <a:ext cx="5544616" cy="1151640"/>
          </a:xfrm>
          <a:prstGeom prst="rect">
            <a:avLst/>
          </a:prstGeom>
          <a:gradFill>
            <a:gsLst>
              <a:gs pos="0">
                <a:srgbClr val="ADC5E7"/>
              </a:gs>
              <a:gs pos="100000">
                <a:srgbClr val="CFE7F5"/>
              </a:gs>
            </a:gsLst>
            <a:lin ang="3600000"/>
          </a:gradFill>
          <a:ln>
            <a:solidFill>
              <a:srgbClr val="8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RIVALUTAZIONE</a:t>
            </a:r>
            <a:endParaRPr lang="it-IT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La madre riferisce ore 19:00 circa assunzione di bacche</a:t>
            </a: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In giardino testimoniata da amico del figlio </a:t>
            </a: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600" b="0" strike="noStrike" spc="-1" dirty="0">
              <a:latin typeface="Arial"/>
            </a:endParaRPr>
          </a:p>
        </p:txBody>
      </p:sp>
      <p:sp>
        <p:nvSpPr>
          <p:cNvPr id="64" name="CustomShape 4"/>
          <p:cNvSpPr/>
          <p:nvPr/>
        </p:nvSpPr>
        <p:spPr>
          <a:xfrm>
            <a:off x="504000" y="2412000"/>
            <a:ext cx="9071640" cy="2879640"/>
          </a:xfrm>
          <a:prstGeom prst="rect">
            <a:avLst/>
          </a:prstGeom>
          <a:gradFill>
            <a:gsLst>
              <a:gs pos="0">
                <a:srgbClr val="ADC5E7"/>
              </a:gs>
              <a:gs pos="100000">
                <a:srgbClr val="CFE7F5"/>
              </a:gs>
            </a:gsLst>
            <a:lin ang="3600000"/>
          </a:gradFill>
          <a:ln>
            <a:solidFill>
              <a:srgbClr val="8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CAV PAVIA (dott. Locatelli)</a:t>
            </a:r>
            <a:endParaRPr lang="it-IT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Diagnosi presuntiva</a:t>
            </a:r>
            <a:endParaRPr lang="it-IT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16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  </a:t>
            </a:r>
            <a:endParaRPr lang="it-IT" sz="16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it-IT" sz="2200" b="1" strike="noStrike" spc="-1" dirty="0">
                <a:solidFill>
                  <a:srgbClr val="ED1C24"/>
                </a:solidFill>
                <a:latin typeface="Arial Nova"/>
                <a:ea typeface="DejaVu Sans"/>
              </a:rPr>
              <a:t>SINDROME ANTICOLINERGICA</a:t>
            </a:r>
            <a:endParaRPr lang="it-IT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2200" b="0" strike="noStrike" spc="-1" dirty="0">
              <a:latin typeface="Arial"/>
            </a:endParaRPr>
          </a:p>
        </p:txBody>
      </p:sp>
      <p:sp>
        <p:nvSpPr>
          <p:cNvPr id="65" name="CustomShape 5"/>
          <p:cNvSpPr/>
          <p:nvPr/>
        </p:nvSpPr>
        <p:spPr>
          <a:xfrm>
            <a:off x="4824000" y="2088000"/>
            <a:ext cx="503640" cy="287640"/>
          </a:xfrm>
          <a:custGeom>
            <a:avLst/>
            <a:gdLst/>
            <a:ahLst/>
            <a:cxnLst/>
            <a:rect l="l" t="t" r="r" b="b"/>
            <a:pathLst>
              <a:path w="1401" h="802">
                <a:moveTo>
                  <a:pt x="350" y="0"/>
                </a:moveTo>
                <a:lnTo>
                  <a:pt x="350" y="600"/>
                </a:lnTo>
                <a:lnTo>
                  <a:pt x="0" y="600"/>
                </a:lnTo>
                <a:lnTo>
                  <a:pt x="700" y="801"/>
                </a:lnTo>
                <a:lnTo>
                  <a:pt x="1400" y="600"/>
                </a:lnTo>
                <a:lnTo>
                  <a:pt x="1050" y="600"/>
                </a:lnTo>
                <a:lnTo>
                  <a:pt x="1050" y="0"/>
                </a:lnTo>
                <a:lnTo>
                  <a:pt x="350" y="0"/>
                </a:lnTo>
              </a:path>
            </a:pathLst>
          </a:custGeom>
          <a:solidFill>
            <a:srgbClr val="CFE7F5"/>
          </a:solidFill>
          <a:ln>
            <a:solidFill>
              <a:srgbClr val="8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6" name="CustomShape 6"/>
          <p:cNvSpPr/>
          <p:nvPr/>
        </p:nvSpPr>
        <p:spPr>
          <a:xfrm>
            <a:off x="1260000" y="4104000"/>
            <a:ext cx="2303640" cy="791640"/>
          </a:xfrm>
          <a:prstGeom prst="rect">
            <a:avLst/>
          </a:prstGeom>
          <a:gradFill>
            <a:gsLst>
              <a:gs pos="0">
                <a:srgbClr val="5E8AC7"/>
              </a:gs>
              <a:gs pos="100000">
                <a:srgbClr val="59C5C7"/>
              </a:gs>
            </a:gsLst>
            <a:lin ang="3600000"/>
          </a:gradFill>
          <a:ln>
            <a:solidFill>
              <a:srgbClr val="8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r>
              <a:rPr lang="it-IT" sz="1800" b="1" strike="noStrike" spc="-1">
                <a:solidFill>
                  <a:srgbClr val="000000"/>
                </a:solidFill>
                <a:latin typeface="Arial Nova"/>
                <a:ea typeface="DejaVu Sans"/>
              </a:rPr>
              <a:t>Carbone attivo 5 g</a:t>
            </a:r>
            <a:endParaRPr lang="it-IT" sz="1800" b="0" strike="noStrike" spc="-1">
              <a:latin typeface="Arial"/>
            </a:endParaRPr>
          </a:p>
          <a:p>
            <a:r>
              <a:rPr lang="it-IT" sz="1800" b="1" strike="noStrike" spc="-1">
                <a:solidFill>
                  <a:srgbClr val="000000"/>
                </a:solidFill>
                <a:latin typeface="Arial Nova"/>
                <a:ea typeface="DejaVu Sans"/>
              </a:rPr>
              <a:t>Via SNG</a:t>
            </a:r>
            <a:endParaRPr lang="it-IT" sz="1800" b="0" strike="noStrike" spc="-1">
              <a:latin typeface="Arial"/>
            </a:endParaRPr>
          </a:p>
        </p:txBody>
      </p:sp>
      <p:sp>
        <p:nvSpPr>
          <p:cNvPr id="67" name="CustomShape 7"/>
          <p:cNvSpPr/>
          <p:nvPr/>
        </p:nvSpPr>
        <p:spPr>
          <a:xfrm>
            <a:off x="4572000" y="3744000"/>
            <a:ext cx="4895640" cy="1511640"/>
          </a:xfrm>
          <a:prstGeom prst="rect">
            <a:avLst/>
          </a:prstGeom>
          <a:gradFill>
            <a:gsLst>
              <a:gs pos="0">
                <a:srgbClr val="5E8AC7"/>
              </a:gs>
              <a:gs pos="100000">
                <a:srgbClr val="59C5C7"/>
              </a:gs>
            </a:gsLst>
            <a:lin ang="3600000"/>
          </a:gradFill>
          <a:ln>
            <a:solidFill>
              <a:srgbClr val="80808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Fisostigmina 1 mg/ml 1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Arial Nova"/>
                <a:ea typeface="DejaVu Sans"/>
              </a:rPr>
              <a:t>fl</a:t>
            </a:r>
            <a:r>
              <a:rPr lang="it-IT" sz="18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 a 10 cc: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Da 2 a 5 cc infusi lentamente </a:t>
            </a:r>
            <a:r>
              <a:rPr lang="it-IT" sz="1800" b="1" strike="noStrike" spc="-1" dirty="0" err="1">
                <a:solidFill>
                  <a:srgbClr val="000000"/>
                </a:solidFill>
                <a:latin typeface="Arial Nova"/>
                <a:ea typeface="DejaVu Sans"/>
              </a:rPr>
              <a:t>ev</a:t>
            </a:r>
            <a:r>
              <a:rPr lang="it-IT" sz="18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 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it-IT" sz="1800" b="0" strike="noStrike" spc="-1" dirty="0">
              <a:latin typeface="Arial"/>
            </a:endParaRPr>
          </a:p>
          <a:p>
            <a:pPr marL="216000" indent="-2156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it-IT" sz="18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Ripetere boli di 0.2 mg lentamente al</a:t>
            </a:r>
            <a:endParaRPr lang="it-IT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it-IT" sz="1800" b="1" strike="noStrike" spc="-1" dirty="0">
                <a:solidFill>
                  <a:srgbClr val="000000"/>
                </a:solidFill>
                <a:latin typeface="Arial Nova"/>
                <a:ea typeface="DejaVu Sans"/>
              </a:rPr>
              <a:t> bisogno</a:t>
            </a:r>
            <a:endParaRPr lang="it-IT" sz="1800" b="0" strike="noStrike" spc="-1" dirty="0">
              <a:latin typeface="Arial"/>
            </a:endParaRPr>
          </a:p>
        </p:txBody>
      </p:sp>
      <p:sp>
        <p:nvSpPr>
          <p:cNvPr id="68" name="CustomShape 8"/>
          <p:cNvSpPr/>
          <p:nvPr/>
        </p:nvSpPr>
        <p:spPr>
          <a:xfrm>
            <a:off x="3888000" y="4176000"/>
            <a:ext cx="417960" cy="582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r>
              <a:rPr lang="it-IT" sz="3200" b="0" strike="noStrike" spc="-1" dirty="0">
                <a:latin typeface="Arial Nova"/>
                <a:ea typeface="Arial"/>
              </a:rPr>
              <a:t>+</a:t>
            </a:r>
            <a:endParaRPr lang="it-IT" sz="3200" b="0" strike="noStrike" spc="-1" dirty="0">
              <a:latin typeface="Arial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0" y="5291240"/>
            <a:ext cx="1584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ova"/>
              </a:rPr>
              <a:t>11/06/2018</a:t>
            </a:r>
            <a:endParaRPr lang="it-IT" sz="1400" b="1" dirty="0">
              <a:latin typeface="Arial Nov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6" grpId="0" animBg="1"/>
      <p:bldP spid="67" grpId="0" animBg="1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504000" y="36000"/>
            <a:ext cx="7019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it-IT" sz="3570" b="1" strike="noStrike" spc="-1">
                <a:solidFill>
                  <a:srgbClr val="FFFFFF"/>
                </a:solidFill>
                <a:latin typeface="Arial"/>
              </a:rPr>
              <a:t>UN BAMBINO AGITATO</a:t>
            </a:r>
            <a:endParaRPr lang="it-IT" sz="3570" b="0" strike="noStrike" spc="-1">
              <a:latin typeface="Arial"/>
            </a:endParaRPr>
          </a:p>
        </p:txBody>
      </p:sp>
      <p:graphicFrame>
        <p:nvGraphicFramePr>
          <p:cNvPr id="71" name="Table 3"/>
          <p:cNvGraphicFramePr/>
          <p:nvPr/>
        </p:nvGraphicFramePr>
        <p:xfrm>
          <a:off x="1152000" y="1152000"/>
          <a:ext cx="8064000" cy="3744000"/>
        </p:xfrm>
        <a:graphic>
          <a:graphicData uri="http://schemas.openxmlformats.org/drawingml/2006/table">
            <a:tbl>
              <a:tblPr/>
              <a:tblGrid>
                <a:gridCol w="4028400"/>
                <a:gridCol w="4035600"/>
              </a:tblGrid>
              <a:tr h="66564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it-IT" sz="2800" b="1" strike="noStrike" spc="-1" dirty="0">
                          <a:latin typeface="Arial Nova"/>
                        </a:rPr>
                        <a:t>SINDROME ANTICOLINERGICA</a:t>
                      </a:r>
                      <a:endParaRPr lang="it-IT" sz="2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66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>
                    <a:solidFill>
                      <a:srgbClr val="729FCF"/>
                    </a:solidFill>
                  </a:tcPr>
                </a:tc>
              </a:tr>
              <a:tr h="1344600">
                <a:tc>
                  <a:txBody>
                    <a:bodyPr/>
                    <a:lstStyle/>
                    <a:p>
                      <a:r>
                        <a:rPr lang="it-IT" sz="1800" b="1" strike="noStrike" spc="-1" dirty="0">
                          <a:latin typeface="Arial Nova"/>
                        </a:rPr>
                        <a:t>SEGNI E SINTOMI</a:t>
                      </a:r>
                      <a:endParaRPr lang="it-IT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strike="noStrike" spc="-1" dirty="0">
                          <a:latin typeface="Arial Nova"/>
                        </a:rPr>
                        <a:t>Bocca e cute secca, </a:t>
                      </a:r>
                      <a:r>
                        <a:rPr lang="it-IT" sz="1800" b="0" strike="noStrike" spc="-1" dirty="0" err="1">
                          <a:latin typeface="Arial Nova"/>
                        </a:rPr>
                        <a:t>Rash</a:t>
                      </a:r>
                      <a:r>
                        <a:rPr lang="it-IT" sz="1800" b="0" strike="noStrike" spc="-1" dirty="0">
                          <a:latin typeface="Arial Nova"/>
                        </a:rPr>
                        <a:t> eritematoso, pupilla dilatata, ipotonia  intestinale, tachicardia, delirium, ipertermia, aritmie, convulsioni.</a:t>
                      </a:r>
                      <a:endParaRPr lang="it-IT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0099FF"/>
                    </a:solidFill>
                  </a:tcPr>
                </a:tc>
              </a:tr>
              <a:tr h="1733760">
                <a:tc>
                  <a:txBody>
                    <a:bodyPr/>
                    <a:lstStyle/>
                    <a:p>
                      <a:r>
                        <a:rPr lang="it-IT" sz="1800" b="1" strike="noStrike" spc="-1">
                          <a:latin typeface="Arial Nova"/>
                        </a:rPr>
                        <a:t>CAUSE COMUNI</a:t>
                      </a:r>
                      <a:endParaRPr lang="it-IT" sz="1800" b="0" strike="noStrike" spc="-1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800" b="0" strike="noStrike" spc="-1" dirty="0">
                          <a:latin typeface="Arial Nova"/>
                        </a:rPr>
                        <a:t>Antistaminici, antiparkinsoniani, atropina, scopolamina, </a:t>
                      </a:r>
                      <a:r>
                        <a:rPr lang="it-IT" sz="1800" b="0" strike="noStrike" spc="-1" dirty="0" err="1">
                          <a:latin typeface="Arial Nova"/>
                        </a:rPr>
                        <a:t>amantadina</a:t>
                      </a:r>
                      <a:r>
                        <a:rPr lang="it-IT" sz="1800" b="0" strike="noStrike" spc="-1" dirty="0">
                          <a:latin typeface="Arial Nova"/>
                        </a:rPr>
                        <a:t>, antipsicotici, antidepressivi, miorilassanti, antispastici, piante (amanita </a:t>
                      </a:r>
                      <a:r>
                        <a:rPr lang="it-IT" sz="1800" b="0" strike="noStrike" spc="-1" dirty="0" err="1">
                          <a:latin typeface="Arial Nova"/>
                        </a:rPr>
                        <a:t>muscaria</a:t>
                      </a:r>
                      <a:r>
                        <a:rPr lang="it-IT" sz="1800" b="0" strike="noStrike" spc="-1" dirty="0">
                          <a:latin typeface="Arial Nova"/>
                        </a:rPr>
                        <a:t>, stramonio..)</a:t>
                      </a:r>
                      <a:endParaRPr lang="it-IT" sz="18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99CCFF"/>
                    </a:solidFill>
                  </a:tcPr>
                </a:tc>
              </a:tr>
            </a:tbl>
          </a:graphicData>
        </a:graphic>
      </p:graphicFrame>
      <p:sp>
        <p:nvSpPr>
          <p:cNvPr id="6" name="CasellaDiTesto 5"/>
          <p:cNvSpPr txBox="1"/>
          <p:nvPr/>
        </p:nvSpPr>
        <p:spPr>
          <a:xfrm>
            <a:off x="0" y="5291240"/>
            <a:ext cx="1584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ova"/>
              </a:rPr>
              <a:t>11/06/2018</a:t>
            </a:r>
            <a:endParaRPr lang="it-IT" sz="1400" b="1" dirty="0">
              <a:latin typeface="Arial Nov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ttore 1 3"/>
          <p:cNvCxnSpPr/>
          <p:nvPr/>
        </p:nvCxnSpPr>
        <p:spPr>
          <a:xfrm>
            <a:off x="1223888" y="5283547"/>
            <a:ext cx="576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ustomShape 1"/>
          <p:cNvSpPr/>
          <p:nvPr/>
        </p:nvSpPr>
        <p:spPr>
          <a:xfrm>
            <a:off x="504000" y="36000"/>
            <a:ext cx="7019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it-IT" sz="3570" b="1" strike="noStrike" spc="-1">
                <a:solidFill>
                  <a:srgbClr val="FFFFFF"/>
                </a:solidFill>
                <a:latin typeface="Arial"/>
              </a:rPr>
              <a:t>UN BAMBINO AGITATO</a:t>
            </a:r>
            <a:endParaRPr lang="it-IT" sz="3570" b="0" strike="noStrike" spc="-1">
              <a:latin typeface="Arial"/>
            </a:endParaRPr>
          </a:p>
        </p:txBody>
      </p:sp>
      <p:graphicFrame>
        <p:nvGraphicFramePr>
          <p:cNvPr id="74" name="Table 3"/>
          <p:cNvGraphicFramePr/>
          <p:nvPr>
            <p:extLst>
              <p:ext uri="{D42A27DB-BD31-4B8C-83A1-F6EECF244321}">
                <p14:modId xmlns:p14="http://schemas.microsoft.com/office/powerpoint/2010/main" val="4066798528"/>
              </p:ext>
            </p:extLst>
          </p:nvPr>
        </p:nvGraphicFramePr>
        <p:xfrm>
          <a:off x="1152000" y="828000"/>
          <a:ext cx="7755120" cy="4489560"/>
        </p:xfrm>
        <a:graphic>
          <a:graphicData uri="http://schemas.openxmlformats.org/drawingml/2006/table">
            <a:tbl>
              <a:tblPr/>
              <a:tblGrid>
                <a:gridCol w="3504960"/>
                <a:gridCol w="4250160"/>
              </a:tblGrid>
              <a:tr h="4489560">
                <a:tc>
                  <a:txBody>
                    <a:bodyPr/>
                    <a:lstStyle/>
                    <a:p>
                      <a:r>
                        <a:rPr lang="it-IT" sz="1300" b="1" strike="noStrike" spc="-1" dirty="0">
                          <a:solidFill>
                            <a:schemeClr val="bg1"/>
                          </a:solidFill>
                          <a:latin typeface="Arial Nova"/>
                        </a:rPr>
                        <a:t>TRATTAMENTO</a:t>
                      </a:r>
                      <a:endParaRPr lang="it-IT" sz="1300" b="0" strike="noStrike" spc="-1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5E8AC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300" b="1" strike="noStrike" spc="-1" dirty="0">
                          <a:latin typeface="Arial Nova"/>
                        </a:rPr>
                        <a:t>- </a:t>
                      </a:r>
                      <a:r>
                        <a:rPr lang="it-IT" sz="1300" b="1" u="sng" strike="noStrike" spc="-1" dirty="0">
                          <a:uFillTx/>
                          <a:latin typeface="Arial Nova"/>
                        </a:rPr>
                        <a:t>Decontaminazione</a:t>
                      </a:r>
                      <a:endParaRPr lang="it-IT" sz="1300" b="0" strike="noStrike" spc="-1" dirty="0">
                        <a:latin typeface="Arial"/>
                      </a:endParaRPr>
                    </a:p>
                    <a:p>
                      <a:r>
                        <a:rPr lang="it-IT" sz="1300" b="1" strike="noStrike" spc="-1" dirty="0" err="1">
                          <a:latin typeface="Arial Nova"/>
                        </a:rPr>
                        <a:t>Gastrolusi</a:t>
                      </a:r>
                      <a:r>
                        <a:rPr lang="it-IT" sz="1300" b="1" strike="noStrike" spc="-1" dirty="0">
                          <a:latin typeface="Arial Nova"/>
                        </a:rPr>
                        <a:t> se ingerito.</a:t>
                      </a:r>
                      <a:endParaRPr lang="it-IT" sz="1300" b="0" strike="noStrike" spc="-1" dirty="0">
                        <a:latin typeface="Arial"/>
                      </a:endParaRPr>
                    </a:p>
                    <a:p>
                      <a:r>
                        <a:rPr lang="it-IT" sz="1300" b="1" strike="noStrike" spc="-1" dirty="0">
                          <a:latin typeface="Arial Nova"/>
                        </a:rPr>
                        <a:t>-</a:t>
                      </a:r>
                      <a:r>
                        <a:rPr lang="it-IT" sz="1300" b="1" u="sng" strike="noStrike" spc="-1" dirty="0">
                          <a:uFillTx/>
                          <a:latin typeface="Arial Nova"/>
                        </a:rPr>
                        <a:t> Trattamento </a:t>
                      </a:r>
                      <a:r>
                        <a:rPr lang="it-IT" sz="1300" b="1" u="sng" strike="noStrike" spc="-1" dirty="0" err="1">
                          <a:uFillTx/>
                          <a:latin typeface="Arial Nova"/>
                        </a:rPr>
                        <a:t>delll’ipertermia</a:t>
                      </a:r>
                      <a:r>
                        <a:rPr lang="it-IT" sz="1300" b="1" u="sng" strike="noStrike" spc="-1" dirty="0">
                          <a:uFillTx/>
                          <a:latin typeface="Arial Nova"/>
                        </a:rPr>
                        <a:t>:</a:t>
                      </a:r>
                      <a:r>
                        <a:rPr lang="it-IT" sz="1300" b="1" strike="noStrike" spc="-1" dirty="0">
                          <a:latin typeface="Arial Nova"/>
                        </a:rPr>
                        <a:t> Raffreddamento, paracetamolo, idratazione, FANS, Benzodiazepine, paralisi muscolare e IOT. </a:t>
                      </a:r>
                      <a:endParaRPr lang="it-IT" sz="1300" b="0" strike="noStrike" spc="-1" dirty="0">
                        <a:latin typeface="Arial"/>
                      </a:endParaRPr>
                    </a:p>
                    <a:p>
                      <a:r>
                        <a:rPr lang="it-IT" sz="1300" b="1" strike="noStrike" spc="-1" dirty="0">
                          <a:latin typeface="Arial Nova"/>
                        </a:rPr>
                        <a:t>- </a:t>
                      </a:r>
                      <a:r>
                        <a:rPr lang="it-IT" sz="1300" b="1" u="sng" strike="noStrike" spc="-1" dirty="0">
                          <a:uFillTx/>
                          <a:latin typeface="Arial Nova"/>
                        </a:rPr>
                        <a:t>Trattamento delle convulsioni</a:t>
                      </a:r>
                      <a:r>
                        <a:rPr lang="it-IT" sz="1300" b="1" strike="noStrike" spc="-1" dirty="0">
                          <a:latin typeface="Arial Nova"/>
                        </a:rPr>
                        <a:t>:</a:t>
                      </a:r>
                      <a:endParaRPr lang="it-IT" sz="1300" b="0" strike="noStrike" spc="-1" dirty="0">
                        <a:latin typeface="Arial"/>
                      </a:endParaRPr>
                    </a:p>
                    <a:p>
                      <a:r>
                        <a:rPr lang="it-IT" sz="1300" b="1" strike="noStrike" spc="-1" dirty="0">
                          <a:latin typeface="Arial Nova"/>
                        </a:rPr>
                        <a:t>BDZ e </a:t>
                      </a:r>
                      <a:r>
                        <a:rPr lang="it-IT" sz="1300" b="1" strike="noStrike" spc="-1" dirty="0" smtClean="0">
                          <a:latin typeface="Arial Nova"/>
                        </a:rPr>
                        <a:t>Barbiturici</a:t>
                      </a:r>
                      <a:r>
                        <a:rPr lang="it-IT" sz="1300" b="1" strike="noStrike" spc="-1" dirty="0">
                          <a:latin typeface="Arial Nova"/>
                        </a:rPr>
                        <a:t>, paralisi muscolare e IOT. Ossigeno.</a:t>
                      </a:r>
                      <a:endParaRPr lang="it-IT" sz="1300" b="0" strike="noStrike" spc="-1" dirty="0">
                        <a:latin typeface="Arial"/>
                      </a:endParaRPr>
                    </a:p>
                    <a:p>
                      <a:r>
                        <a:rPr lang="it-IT" sz="1300" b="1" strike="noStrike" spc="-1" dirty="0">
                          <a:latin typeface="Arial Nova"/>
                        </a:rPr>
                        <a:t>- </a:t>
                      </a:r>
                      <a:r>
                        <a:rPr lang="it-IT" sz="1300" b="1" u="sng" strike="noStrike" spc="-1" dirty="0">
                          <a:uFillTx/>
                          <a:latin typeface="Arial Nova"/>
                        </a:rPr>
                        <a:t>Trattamento del delirium:</a:t>
                      </a:r>
                      <a:endParaRPr lang="it-IT" sz="1300" b="0" strike="noStrike" spc="-1" dirty="0">
                        <a:latin typeface="Arial"/>
                      </a:endParaRPr>
                    </a:p>
                    <a:p>
                      <a:r>
                        <a:rPr lang="it-IT" sz="1300" b="1" strike="noStrike" spc="-1" dirty="0">
                          <a:latin typeface="Arial Nova"/>
                        </a:rPr>
                        <a:t>BDZ, sedazione profonda e IOT.</a:t>
                      </a:r>
                      <a:endParaRPr lang="it-IT" sz="1300" b="0" strike="noStrike" spc="-1" dirty="0">
                        <a:latin typeface="Arial"/>
                      </a:endParaRPr>
                    </a:p>
                    <a:p>
                      <a:endParaRPr lang="it-IT" sz="1300" b="0" strike="noStrike" spc="-1" dirty="0">
                        <a:latin typeface="Arial"/>
                      </a:endParaRPr>
                    </a:p>
                    <a:p>
                      <a:r>
                        <a:rPr lang="it-IT" sz="1300" b="1" u="sng" strike="noStrike" spc="-1" dirty="0" smtClean="0">
                          <a:solidFill>
                            <a:srgbClr val="CE181E"/>
                          </a:solidFill>
                          <a:uFillTx/>
                          <a:latin typeface="Arial Nova"/>
                        </a:rPr>
                        <a:t>ANTIDOTO</a:t>
                      </a:r>
                      <a:endParaRPr lang="it-IT" sz="1300" b="0" strike="noStrike" spc="-1" dirty="0">
                        <a:latin typeface="Arial Nova"/>
                      </a:endParaRPr>
                    </a:p>
                    <a:p>
                      <a:r>
                        <a:rPr lang="it-IT" sz="1300" b="1" u="sng" strike="noStrike" spc="-1" dirty="0">
                          <a:solidFill>
                            <a:srgbClr val="CE181E"/>
                          </a:solidFill>
                          <a:uFillTx/>
                          <a:latin typeface="Arial Nova"/>
                        </a:rPr>
                        <a:t>Fisostigmina</a:t>
                      </a:r>
                      <a:r>
                        <a:rPr lang="it-IT" sz="1300" b="1" strike="noStrike" spc="-1" dirty="0">
                          <a:solidFill>
                            <a:srgbClr val="CE181E"/>
                          </a:solidFill>
                          <a:latin typeface="Arial Nova"/>
                        </a:rPr>
                        <a:t>: </a:t>
                      </a:r>
                      <a:endParaRPr lang="it-IT" sz="1300" b="0" strike="noStrike" spc="-1" dirty="0">
                        <a:latin typeface="Arial"/>
                      </a:endParaRPr>
                    </a:p>
                    <a:p>
                      <a:r>
                        <a:rPr lang="it-IT" sz="1300" b="1" strike="noStrike" spc="-1" dirty="0">
                          <a:solidFill>
                            <a:srgbClr val="CE181E"/>
                          </a:solidFill>
                          <a:latin typeface="Arial Nova"/>
                        </a:rPr>
                        <a:t>- Adulti: 1-2 mg in 5 minuti </a:t>
                      </a:r>
                      <a:r>
                        <a:rPr lang="it-IT" sz="1300" b="1" strike="noStrike" spc="-1" dirty="0" err="1">
                          <a:solidFill>
                            <a:srgbClr val="CE181E"/>
                          </a:solidFill>
                          <a:latin typeface="Arial Nova"/>
                        </a:rPr>
                        <a:t>ev</a:t>
                      </a:r>
                      <a:r>
                        <a:rPr lang="it-IT" sz="1300" b="1" strike="noStrike" spc="-1" dirty="0">
                          <a:solidFill>
                            <a:srgbClr val="CE181E"/>
                          </a:solidFill>
                          <a:latin typeface="Arial Nova"/>
                        </a:rPr>
                        <a:t>, ripetibile dopo 15 minuti.</a:t>
                      </a:r>
                      <a:endParaRPr lang="it-IT" sz="1300" b="0" strike="noStrike" spc="-1" dirty="0">
                        <a:latin typeface="Arial"/>
                      </a:endParaRPr>
                    </a:p>
                    <a:p>
                      <a:r>
                        <a:rPr lang="it-IT" sz="1300" b="1" strike="noStrike" spc="-1" dirty="0">
                          <a:solidFill>
                            <a:srgbClr val="CE181E"/>
                          </a:solidFill>
                          <a:latin typeface="Arial Nova"/>
                        </a:rPr>
                        <a:t>- Bambini: 0.02 mg/Kg in 5 minuti, ripetibile dopo 15 minuti.</a:t>
                      </a:r>
                      <a:endParaRPr lang="it-IT" sz="1300" b="0" strike="noStrike" spc="-1" dirty="0">
                        <a:latin typeface="Arial"/>
                      </a:endParaRPr>
                    </a:p>
                    <a:p>
                      <a:endParaRPr lang="it-IT" sz="1300" b="0" strike="noStrike" spc="-1" dirty="0">
                        <a:latin typeface="Arial"/>
                      </a:endParaRPr>
                    </a:p>
                    <a:p>
                      <a:r>
                        <a:rPr lang="it-IT" sz="1300" b="1" strike="noStrike" spc="-1" dirty="0">
                          <a:solidFill>
                            <a:srgbClr val="CE181E"/>
                          </a:solidFill>
                          <a:latin typeface="Arial Nova"/>
                        </a:rPr>
                        <a:t>-Fisostigmina controindicata in assunzione di antidepressivi triciclici. </a:t>
                      </a:r>
                      <a:endParaRPr lang="it-IT" sz="1300" b="0" strike="noStrike" spc="-1" dirty="0">
                        <a:latin typeface="Arial"/>
                      </a:endParaRPr>
                    </a:p>
                    <a:p>
                      <a:r>
                        <a:rPr lang="it-IT" sz="1300" b="1" strike="noStrike" spc="-1" dirty="0">
                          <a:solidFill>
                            <a:srgbClr val="CE181E"/>
                          </a:solidFill>
                          <a:latin typeface="Arial Nova"/>
                        </a:rPr>
                        <a:t>- Atropina in caso di comparsa di effetti colinergici.</a:t>
                      </a:r>
                      <a:endParaRPr lang="it-IT" sz="1300" b="0" strike="noStrike" spc="-1" dirty="0">
                        <a:latin typeface="Arial"/>
                      </a:endParaRPr>
                    </a:p>
                    <a:p>
                      <a:endParaRPr lang="it-IT" sz="1300" b="0" strike="noStrike" spc="-1" dirty="0">
                        <a:latin typeface="Arial"/>
                      </a:endParaRPr>
                    </a:p>
                  </a:txBody>
                  <a:tcPr marL="90000" marR="90000">
                    <a:lnL w="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0" y="5291240"/>
            <a:ext cx="1584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ova"/>
              </a:rPr>
              <a:t>11/06/2018</a:t>
            </a:r>
            <a:endParaRPr lang="it-IT" sz="1400" b="1" dirty="0">
              <a:latin typeface="Arial Nov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504000" y="36000"/>
            <a:ext cx="7019640" cy="863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r>
              <a:rPr lang="it-IT" sz="3570" b="1" strike="noStrike" spc="-1">
                <a:solidFill>
                  <a:srgbClr val="FFFFFF"/>
                </a:solidFill>
                <a:latin typeface="Arial"/>
              </a:rPr>
              <a:t>UN BAMBINO AGITATO</a:t>
            </a:r>
            <a:endParaRPr lang="it-IT" sz="3570" b="0" strike="noStrike" spc="-1">
              <a:latin typeface="Arial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504000" y="1008000"/>
            <a:ext cx="9071640" cy="4391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CasellaDiTesto 3"/>
          <p:cNvSpPr txBox="1"/>
          <p:nvPr/>
        </p:nvSpPr>
        <p:spPr>
          <a:xfrm>
            <a:off x="1223888" y="1611139"/>
            <a:ext cx="79208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i="1" dirty="0" smtClean="0"/>
              <a:t>Hot as a </a:t>
            </a:r>
            <a:r>
              <a:rPr lang="it-IT" sz="2800" i="1" dirty="0" err="1" smtClean="0"/>
              <a:t>hare</a:t>
            </a:r>
            <a:r>
              <a:rPr lang="it-IT" sz="2800" dirty="0" smtClean="0"/>
              <a:t>     caldo come una lepre</a:t>
            </a:r>
          </a:p>
          <a:p>
            <a:r>
              <a:rPr lang="it-IT" sz="2800" i="1" dirty="0" smtClean="0"/>
              <a:t>Blind as a bat</a:t>
            </a:r>
            <a:r>
              <a:rPr lang="it-IT" sz="2800" dirty="0" smtClean="0"/>
              <a:t>     cieco come un pipistrello</a:t>
            </a:r>
          </a:p>
          <a:p>
            <a:r>
              <a:rPr lang="it-IT" sz="2800" i="1" dirty="0" smtClean="0"/>
              <a:t>Dry as a bone</a:t>
            </a:r>
            <a:r>
              <a:rPr lang="it-IT" sz="2800" dirty="0" smtClean="0"/>
              <a:t>    secco come un osso</a:t>
            </a:r>
          </a:p>
          <a:p>
            <a:r>
              <a:rPr lang="it-IT" sz="2800" i="1" dirty="0" smtClean="0"/>
              <a:t>Red as a </a:t>
            </a:r>
            <a:r>
              <a:rPr lang="it-IT" sz="2800" i="1" dirty="0" err="1" smtClean="0"/>
              <a:t>beet</a:t>
            </a:r>
            <a:r>
              <a:rPr lang="it-IT" sz="2800" dirty="0" smtClean="0"/>
              <a:t>    rosso come una barbabietola</a:t>
            </a:r>
          </a:p>
          <a:p>
            <a:r>
              <a:rPr lang="it-IT" sz="2800" i="1" dirty="0" smtClean="0"/>
              <a:t>Mad as a </a:t>
            </a:r>
            <a:r>
              <a:rPr lang="it-IT" sz="2800" i="1" dirty="0" err="1" smtClean="0"/>
              <a:t>hen</a:t>
            </a:r>
            <a:r>
              <a:rPr lang="it-IT" sz="2800" dirty="0" smtClean="0"/>
              <a:t>     matto come una gallina</a:t>
            </a:r>
            <a:endParaRPr lang="it-IT" sz="28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5291240"/>
            <a:ext cx="1584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>
                <a:latin typeface="Arial Nova"/>
              </a:rPr>
              <a:t>11/06/2018</a:t>
            </a:r>
            <a:endParaRPr lang="it-IT" sz="1400" b="1" dirty="0">
              <a:latin typeface="Arial Nov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1048</Words>
  <Application>Microsoft Office PowerPoint</Application>
  <PresentationFormat>Personalizzato</PresentationFormat>
  <Paragraphs>273</Paragraphs>
  <Slides>26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Office Theme</vt:lpstr>
      <vt:lpstr>CASO CLINICO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Bright Blue</dc:title>
  <dc:creator>Marco</dc:creator>
  <cp:lastModifiedBy>UTENTE</cp:lastModifiedBy>
  <cp:revision>27</cp:revision>
  <dcterms:created xsi:type="dcterms:W3CDTF">2018-06-05T22:41:52Z</dcterms:created>
  <dcterms:modified xsi:type="dcterms:W3CDTF">2018-06-10T23:02:20Z</dcterms:modified>
  <dc:language>it-IT</dc:language>
</cp:coreProperties>
</file>