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75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99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9DDEF-1A3B-4FBD-8012-5C57AE3F1337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DE719-A606-493A-8DDC-95624433E56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DE719-A606-493A-8DDC-95624433E56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347-C527-4E5A-8437-8853E42020B4}" type="datetimeFigureOut">
              <a:rPr lang="it-IT" smtClean="0"/>
              <a:pPr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433E-533C-4807-B70C-E07A9A9480A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hyperlink" Target="http://www.google.it/url?sa=i&amp;rct=j&amp;q=&amp;esrc=s&amp;source=images&amp;cd=&amp;cad=rja&amp;uact=8&amp;ved=0ahUKEwjv853GhejLAhVK7xQKHd_9DN0QjRwIBw&amp;url=http://www.vigilfuoco.it/aspx/direzioni.aspx?intCodRegione=610&amp;psig=AFQjCNH5XsVoEYAB_LfbD8wR1qn6EmTCRw&amp;ust=14594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"/>
            <a:ext cx="4930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8223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>
              <a:cs typeface="Arial" charset="0"/>
            </a:endParaRP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350963"/>
            <a:ext cx="16557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238" y="620713"/>
            <a:ext cx="4068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63" y="1530350"/>
            <a:ext cx="1490662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3933056"/>
            <a:ext cx="914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Bologna 9 </a:t>
            </a:r>
            <a:r>
              <a:rPr lang="it-IT" sz="2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Giugno</a:t>
            </a:r>
            <a:r>
              <a:rPr lang="it-IT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2017</a:t>
            </a:r>
          </a:p>
        </p:txBody>
      </p:sp>
      <p:pic>
        <p:nvPicPr>
          <p:cNvPr id="15371" name="irc_mi" descr="Emilia-Romagna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1341438"/>
            <a:ext cx="1368425" cy="863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72" name="Picture 10" descr="C:\Users\Silvia\Desktop\o.1757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1484313"/>
            <a:ext cx="7921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0" y="2487667"/>
            <a:ext cx="9144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Rete Regionale per la Gestione degli Antidoti 2017:</a:t>
            </a:r>
            <a:br>
              <a:rPr lang="it-IT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it-IT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Nuovo Portale, Nuove Droghe d’Abuso e Progetto Giovani in Pronto Soccorso</a:t>
            </a:r>
            <a:br>
              <a:rPr lang="it-IT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it-IT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it-IT" sz="1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it-IT" sz="16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5085184"/>
            <a:ext cx="8568952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it-IT" b="1" i="1" dirty="0" smtClean="0"/>
          </a:p>
          <a:p>
            <a:r>
              <a:rPr lang="it-IT" b="1" i="1" dirty="0" smtClean="0"/>
              <a:t>Denise Giardini 			 Farmacista Referente Antidoti 	</a:t>
            </a:r>
          </a:p>
          <a:p>
            <a:r>
              <a:rPr lang="it-IT" b="1" i="1" dirty="0" smtClean="0"/>
              <a:t>UO Farmacia Centralizzata </a:t>
            </a:r>
          </a:p>
          <a:p>
            <a:r>
              <a:rPr lang="it-IT" b="1" i="1" dirty="0" smtClean="0"/>
              <a:t>AUSL Bologna </a:t>
            </a:r>
          </a:p>
          <a:p>
            <a:r>
              <a:rPr lang="it-IT" b="1" i="1" dirty="0" smtClean="0"/>
              <a:t>Ospedale Maggiore</a:t>
            </a:r>
          </a:p>
          <a:p>
            <a:endParaRPr lang="it-IT" b="1" dirty="0" smtClean="0"/>
          </a:p>
          <a:p>
            <a:r>
              <a:rPr lang="it-IT" b="1" i="1" dirty="0" smtClean="0"/>
              <a:t>	</a:t>
            </a:r>
          </a:p>
          <a:p>
            <a:r>
              <a:rPr lang="it-IT" b="1" i="1" dirty="0" smtClean="0"/>
              <a:t>		</a:t>
            </a:r>
          </a:p>
          <a:p>
            <a:r>
              <a:rPr lang="it-IT" b="1" i="1" dirty="0" smtClean="0"/>
              <a:t>	Giusy Di </a:t>
            </a:r>
            <a:r>
              <a:rPr lang="it-IT" b="1" i="1" dirty="0" err="1" smtClean="0"/>
              <a:t>Sanza</a:t>
            </a:r>
            <a:endParaRPr lang="it-IT" b="1" i="1" dirty="0" smtClean="0"/>
          </a:p>
          <a:p>
            <a:r>
              <a:rPr lang="it-IT" b="1" i="1" dirty="0" smtClean="0"/>
              <a:t>	Farmacista Borsista - </a:t>
            </a:r>
            <a:r>
              <a:rPr lang="it-IT" b="1" i="1" dirty="0" err="1" smtClean="0"/>
              <a:t>MEREAFaPS</a:t>
            </a:r>
            <a:endParaRPr lang="it-IT" b="1" i="1" dirty="0" smtClean="0"/>
          </a:p>
          <a:p>
            <a:r>
              <a:rPr lang="it-IT" b="1" i="1" dirty="0" smtClean="0"/>
              <a:t>	UO Farmacia Centralizzata</a:t>
            </a:r>
          </a:p>
          <a:p>
            <a:r>
              <a:rPr lang="it-IT" b="1" i="1" dirty="0" smtClean="0"/>
              <a:t>	AUSL Bologna</a:t>
            </a:r>
          </a:p>
          <a:p>
            <a:r>
              <a:rPr lang="it-IT" b="1" i="1" dirty="0" smtClean="0"/>
              <a:t>	Ospedale Maggiore				</a:t>
            </a:r>
            <a:endParaRPr lang="it-IT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Metformina</a:t>
            </a:r>
            <a:endParaRPr lang="it-IT" sz="35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980728"/>
            <a:ext cx="8640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/>
            </a:r>
            <a:br>
              <a:rPr lang="it-IT" b="1" dirty="0"/>
            </a:br>
            <a:r>
              <a:rPr lang="it-IT" sz="2000" b="1" dirty="0"/>
              <a:t>La </a:t>
            </a:r>
            <a:r>
              <a:rPr lang="it-IT" sz="2000" b="1" dirty="0" err="1"/>
              <a:t>metformina</a:t>
            </a:r>
            <a:r>
              <a:rPr lang="it-IT" sz="2000" b="1" dirty="0"/>
              <a:t> è una </a:t>
            </a:r>
            <a:r>
              <a:rPr lang="it-IT" sz="2000" b="1" dirty="0" err="1"/>
              <a:t>biguanide</a:t>
            </a:r>
            <a:r>
              <a:rPr lang="it-IT" sz="2000" b="1" dirty="0"/>
              <a:t> con effetti </a:t>
            </a:r>
            <a:r>
              <a:rPr lang="it-IT" sz="2000" b="1" dirty="0" err="1"/>
              <a:t>antiperglicemici</a:t>
            </a:r>
            <a:r>
              <a:rPr lang="it-IT" sz="2000" b="1" dirty="0"/>
              <a:t>, in grado di ridurre i livelli di glucosio plasmatici sia basali che postprandiali. Non stimola la secrezione di insulina e pertanto non produce ipoglicemia</a:t>
            </a:r>
            <a:endParaRPr lang="it-IT" sz="2000" b="1" dirty="0" smtClean="0"/>
          </a:p>
          <a:p>
            <a:pPr algn="just"/>
            <a:endParaRPr lang="it-IT" sz="2000" b="1" dirty="0"/>
          </a:p>
          <a:p>
            <a:pPr algn="just"/>
            <a:r>
              <a:rPr lang="it-IT" sz="2000" b="1" dirty="0" smtClean="0"/>
              <a:t>Gruppo Terapeutico: </a:t>
            </a:r>
            <a:r>
              <a:rPr lang="it-IT" sz="2000" dirty="0" err="1" smtClean="0"/>
              <a:t>Ipoglicemizzanti</a:t>
            </a:r>
            <a:r>
              <a:rPr lang="it-IT" sz="2000" dirty="0" smtClean="0"/>
              <a:t> orali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b="1" dirty="0" smtClean="0"/>
              <a:t>Indicazioni Terapeutiche:</a:t>
            </a:r>
          </a:p>
          <a:p>
            <a:pPr algn="just"/>
            <a:endParaRPr lang="it-IT" sz="2000" b="1" dirty="0" smtClean="0"/>
          </a:p>
          <a:p>
            <a:r>
              <a:rPr lang="it-IT" sz="2000" dirty="0"/>
              <a:t>Trattamento del diabete mellito di tipo 2, in particolare in pazienti sovrappeso, quando il regime alimentare controllato e l'esercizio fisico da soli non riescono a produrre un controllo glicemico adeguato.</a:t>
            </a:r>
          </a:p>
          <a:p>
            <a:r>
              <a:rPr lang="it-IT" sz="2000" dirty="0" smtClean="0"/>
              <a:t>È </a:t>
            </a:r>
            <a:r>
              <a:rPr lang="it-IT" sz="2000" dirty="0"/>
              <a:t>stata dimostrata una riduzione delle complicanze correlate al diabete in pazienti adulti sovrappeso affetti da diabete di tipo 2 trattati con </a:t>
            </a:r>
            <a:r>
              <a:rPr lang="it-IT" sz="2000" dirty="0" err="1"/>
              <a:t>metformina</a:t>
            </a:r>
            <a:r>
              <a:rPr lang="it-IT" sz="2000" dirty="0"/>
              <a:t> come terapia di prima linea in seguito al fallimento del regime </a:t>
            </a:r>
            <a:r>
              <a:rPr lang="it-IT" sz="2000" dirty="0" smtClean="0"/>
              <a:t>dietetico.</a:t>
            </a:r>
            <a:endParaRPr lang="it-IT" sz="2000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 descr="C:\Users\Helpdesk\Desktop\metformina.gif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5898465" y="2420888"/>
            <a:ext cx="2273935" cy="127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Metformina</a:t>
            </a:r>
            <a:endParaRPr lang="it-IT" sz="35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412776"/>
            <a:ext cx="78488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F, 42 anni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Giunge in PS autonomamente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/>
              <a:t> </a:t>
            </a:r>
            <a:r>
              <a:rPr lang="it-IT" sz="2500" b="1" dirty="0" smtClean="0"/>
              <a:t>Astenia e </a:t>
            </a:r>
            <a:r>
              <a:rPr lang="it-IT" sz="2500" b="1" dirty="0"/>
              <a:t>o</a:t>
            </a:r>
            <a:r>
              <a:rPr lang="it-IT" sz="2500" b="1" dirty="0" smtClean="0"/>
              <a:t>ppressione toracica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Riferisce di aver assunto 6 </a:t>
            </a:r>
            <a:r>
              <a:rPr lang="it-IT" sz="2500" b="1" dirty="0" err="1" smtClean="0"/>
              <a:t>cps</a:t>
            </a:r>
            <a:r>
              <a:rPr lang="it-IT" sz="2500" b="1" dirty="0" smtClean="0"/>
              <a:t> di </a:t>
            </a:r>
            <a:r>
              <a:rPr lang="it-IT" sz="2500" b="1" dirty="0" err="1" smtClean="0"/>
              <a:t>metformina</a:t>
            </a:r>
            <a:r>
              <a:rPr lang="it-IT" sz="2500" b="1" dirty="0" smtClean="0"/>
              <a:t> 1000 mg dopo aver discusso con il figlio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GCS = 15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PA = 140/90 </a:t>
            </a:r>
            <a:r>
              <a:rPr lang="it-IT" sz="2500" b="1" dirty="0" err="1" smtClean="0"/>
              <a:t>mmHg</a:t>
            </a:r>
            <a:endParaRPr lang="it-IT" sz="2500" b="1" dirty="0" smtClean="0"/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FC = 84 </a:t>
            </a:r>
            <a:r>
              <a:rPr lang="it-IT" sz="2500" b="1" dirty="0" err="1" smtClean="0"/>
              <a:t>bpm</a:t>
            </a:r>
            <a:endParaRPr lang="it-IT" sz="2500" b="1" dirty="0"/>
          </a:p>
          <a:p>
            <a:pPr>
              <a:buFont typeface="Arial" pitchFamily="34" charset="0"/>
              <a:buChar char="•"/>
            </a:pPr>
            <a:r>
              <a:rPr lang="it-IT" sz="2500" b="1" dirty="0"/>
              <a:t> </a:t>
            </a:r>
            <a:r>
              <a:rPr lang="it-IT" sz="2500" b="1" dirty="0" smtClean="0"/>
              <a:t>GLICEMIA = 98 mg/dl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/>
              <a:t> </a:t>
            </a:r>
            <a:r>
              <a:rPr lang="it-IT" sz="2500" b="1" dirty="0" smtClean="0"/>
              <a:t>ESAME OBIETTIVO: </a:t>
            </a:r>
            <a:r>
              <a:rPr lang="it-IT" sz="2500" b="1" dirty="0" err="1" smtClean="0"/>
              <a:t>pz</a:t>
            </a:r>
            <a:r>
              <a:rPr lang="it-IT" sz="2500" b="1" dirty="0" smtClean="0"/>
              <a:t> vigile, collaborante, obiettività cardio-respiratoria nella norma</a:t>
            </a:r>
            <a:endParaRPr lang="it-IT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Metformina</a:t>
            </a:r>
            <a:endParaRPr lang="it-IT" sz="35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t="2760" b="20454"/>
          <a:stretch>
            <a:fillRect/>
          </a:stretch>
        </p:blipFill>
        <p:spPr bwMode="auto">
          <a:xfrm>
            <a:off x="395537" y="1124744"/>
            <a:ext cx="828091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Metformina</a:t>
            </a:r>
            <a:endParaRPr lang="it-IT" sz="35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t="2922" r="390" b="5844"/>
          <a:stretch>
            <a:fillRect/>
          </a:stretch>
        </p:blipFill>
        <p:spPr bwMode="auto">
          <a:xfrm>
            <a:off x="395536" y="980728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Metformina</a:t>
            </a:r>
            <a:endParaRPr lang="it-IT" sz="35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t="2760" b="7305"/>
          <a:stretch>
            <a:fillRect/>
          </a:stretch>
        </p:blipFill>
        <p:spPr bwMode="auto">
          <a:xfrm>
            <a:off x="395536" y="980728"/>
            <a:ext cx="828091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Metformina</a:t>
            </a:r>
            <a:endParaRPr lang="it-IT" sz="35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t="2922" b="4708"/>
          <a:stretch>
            <a:fillRect/>
          </a:stretch>
        </p:blipFill>
        <p:spPr bwMode="auto">
          <a:xfrm>
            <a:off x="395536" y="980728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Metformina</a:t>
            </a:r>
            <a:endParaRPr lang="it-IT" sz="35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t="2760" r="780" b="4058"/>
          <a:stretch>
            <a:fillRect/>
          </a:stretch>
        </p:blipFill>
        <p:spPr bwMode="auto">
          <a:xfrm>
            <a:off x="395536" y="980728"/>
            <a:ext cx="828092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3568" y="2132856"/>
            <a:ext cx="8136904" cy="23762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GRAZIE PER L’ATTENZIONE</a:t>
            </a:r>
            <a:endParaRPr lang="it-IT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085184"/>
            <a:ext cx="8640960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it-IT" b="1" i="1" dirty="0" smtClean="0"/>
          </a:p>
          <a:p>
            <a:r>
              <a:rPr lang="it-IT" b="1" i="1" dirty="0" smtClean="0"/>
              <a:t>Denise Giardini 			 Farmacista Referente Antidoti 	</a:t>
            </a:r>
          </a:p>
          <a:p>
            <a:r>
              <a:rPr lang="it-IT" b="1" i="1" dirty="0" smtClean="0"/>
              <a:t>UO Farmacia Centralizzata </a:t>
            </a:r>
          </a:p>
          <a:p>
            <a:r>
              <a:rPr lang="it-IT" b="1" i="1" dirty="0" smtClean="0"/>
              <a:t>AUSL Bologna </a:t>
            </a:r>
          </a:p>
          <a:p>
            <a:r>
              <a:rPr lang="it-IT" b="1" i="1" dirty="0" smtClean="0"/>
              <a:t>Ospedale Maggiore</a:t>
            </a:r>
          </a:p>
          <a:p>
            <a:endParaRPr lang="it-IT" b="1" dirty="0" smtClean="0"/>
          </a:p>
          <a:p>
            <a:r>
              <a:rPr lang="it-IT" b="1" i="1" dirty="0" smtClean="0"/>
              <a:t>	</a:t>
            </a:r>
          </a:p>
          <a:p>
            <a:r>
              <a:rPr lang="it-IT" b="1" i="1" dirty="0" smtClean="0"/>
              <a:t>		</a:t>
            </a:r>
          </a:p>
          <a:p>
            <a:r>
              <a:rPr lang="it-IT" b="1" i="1" dirty="0" smtClean="0"/>
              <a:t>	Giusy Di </a:t>
            </a:r>
            <a:r>
              <a:rPr lang="it-IT" b="1" i="1" dirty="0" err="1" smtClean="0"/>
              <a:t>Sanza</a:t>
            </a:r>
            <a:endParaRPr lang="it-IT" b="1" i="1" dirty="0" smtClean="0"/>
          </a:p>
          <a:p>
            <a:r>
              <a:rPr lang="it-IT" b="1" i="1" dirty="0" smtClean="0"/>
              <a:t>	Farmacista  Borsista - </a:t>
            </a:r>
            <a:r>
              <a:rPr lang="it-IT" b="1" i="1" dirty="0" err="1" smtClean="0"/>
              <a:t>MEREAFaPS</a:t>
            </a:r>
            <a:endParaRPr lang="it-IT" b="1" i="1" dirty="0" smtClean="0"/>
          </a:p>
          <a:p>
            <a:r>
              <a:rPr lang="it-IT" b="1" i="1" dirty="0" smtClean="0"/>
              <a:t>	UO Farmacia Centralizzata</a:t>
            </a:r>
          </a:p>
          <a:p>
            <a:r>
              <a:rPr lang="it-IT" b="1" i="1" dirty="0" smtClean="0"/>
              <a:t>	AUSL Bologna</a:t>
            </a:r>
          </a:p>
          <a:p>
            <a:r>
              <a:rPr lang="it-IT" b="1" i="1" dirty="0" smtClean="0"/>
              <a:t>	Ospedale Maggiore				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Olanzapina</a:t>
            </a:r>
            <a:endParaRPr lang="it-IT" sz="3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980728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/>
            </a:r>
            <a:br>
              <a:rPr lang="it-IT" b="1" dirty="0"/>
            </a:br>
            <a:r>
              <a:rPr lang="it-IT" sz="2000" b="1" dirty="0" err="1" smtClean="0"/>
              <a:t>Olanzapina</a:t>
            </a:r>
            <a:r>
              <a:rPr lang="it-IT" sz="2000" b="1" dirty="0" smtClean="0"/>
              <a:t> è un agente antipsicotico, antimaniacale e stabilizzante dell'umore dotato di un ampio profilo farmacologico su numerosi sistemi recettoriali.</a:t>
            </a:r>
          </a:p>
          <a:p>
            <a:pPr algn="just"/>
            <a:endParaRPr lang="it-IT" sz="2000" b="1" dirty="0"/>
          </a:p>
          <a:p>
            <a:pPr algn="just"/>
            <a:r>
              <a:rPr lang="it-IT" sz="2000" b="1" dirty="0" smtClean="0"/>
              <a:t>Gruppo Terapeutico: </a:t>
            </a:r>
            <a:r>
              <a:rPr lang="it-IT" sz="2000" dirty="0" smtClean="0"/>
              <a:t>Antipsicotici </a:t>
            </a:r>
            <a:r>
              <a:rPr lang="it-IT" sz="2000" dirty="0" err="1" smtClean="0"/>
              <a:t>tienobenzodiazepinici</a:t>
            </a:r>
            <a:r>
              <a:rPr lang="it-IT" sz="2000" dirty="0" smtClean="0"/>
              <a:t> 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b="1" dirty="0" smtClean="0"/>
              <a:t>Indicazioni Terapeutiche:</a:t>
            </a:r>
          </a:p>
          <a:p>
            <a:pPr algn="just"/>
            <a:endParaRPr lang="it-IT" sz="2000" b="1" dirty="0" smtClean="0"/>
          </a:p>
          <a:p>
            <a:pPr algn="just"/>
            <a:r>
              <a:rPr lang="it-IT" sz="2000" dirty="0" err="1" smtClean="0"/>
              <a:t>Olanzapina</a:t>
            </a:r>
            <a:r>
              <a:rPr lang="it-IT" sz="2000" dirty="0" smtClean="0"/>
              <a:t> è indicata per il trattamento della schizofrenia.</a:t>
            </a:r>
          </a:p>
          <a:p>
            <a:pPr algn="just"/>
            <a:r>
              <a:rPr lang="it-IT" sz="2000" dirty="0" smtClean="0"/>
              <a:t>Nei pazienti che hanno dimostrato risposta positiva al trattamento iniziale, il proseguimento della terapia con </a:t>
            </a:r>
            <a:r>
              <a:rPr lang="it-IT" sz="2000" dirty="0" err="1" smtClean="0"/>
              <a:t>olanzapina</a:t>
            </a:r>
            <a:r>
              <a:rPr lang="it-IT" sz="2000" dirty="0" smtClean="0"/>
              <a:t> consente di mantenere il miglioramento clinico.</a:t>
            </a:r>
          </a:p>
          <a:p>
            <a:pPr algn="just"/>
            <a:r>
              <a:rPr lang="it-IT" sz="2000" dirty="0" err="1" smtClean="0"/>
              <a:t>Olanzapina</a:t>
            </a:r>
            <a:r>
              <a:rPr lang="it-IT" sz="2000" dirty="0" smtClean="0"/>
              <a:t> è indicata per il trattamento dell'episodio di mania da moderato a grave.</a:t>
            </a:r>
          </a:p>
          <a:p>
            <a:pPr algn="just"/>
            <a:r>
              <a:rPr lang="it-IT" sz="2000" dirty="0" smtClean="0"/>
              <a:t>Nei pazienti in cui l'episodio maniacale ha risposto al trattamento con </a:t>
            </a:r>
            <a:r>
              <a:rPr lang="it-IT" sz="2000" dirty="0" err="1" smtClean="0"/>
              <a:t>olanzapina</a:t>
            </a:r>
            <a:r>
              <a:rPr lang="it-IT" sz="2000" dirty="0" smtClean="0"/>
              <a:t>, l'</a:t>
            </a:r>
            <a:r>
              <a:rPr lang="it-IT" sz="2000" dirty="0" err="1" smtClean="0"/>
              <a:t>olanzapina</a:t>
            </a:r>
            <a:r>
              <a:rPr lang="it-IT" sz="2000" dirty="0" smtClean="0"/>
              <a:t> è indicata per la prevenzione dei nuovi episodi di malattia in pazienti con disturbo bipolare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C:\Users\Helpdesk\Desktop\200px-Olanzapine_Structural_Formul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1728192" cy="1593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Olanzapina</a:t>
            </a:r>
            <a:endParaRPr lang="it-IT" sz="3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412776"/>
            <a:ext cx="78488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F, 59 anni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Giunge in PS con ambulanza 118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Il figlio non sa riferire cosa abbia fatto la madre tornati a casa, dopo cena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/>
              <a:t> </a:t>
            </a:r>
            <a:r>
              <a:rPr lang="it-IT" sz="2500" b="1" dirty="0" smtClean="0"/>
              <a:t>La paziente avrebbe detto di avere assunto delle compresse per dormire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GCS = 3+2+5</a:t>
            </a:r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PA = 140/65 </a:t>
            </a:r>
            <a:r>
              <a:rPr lang="it-IT" sz="2500" b="1" dirty="0" err="1" smtClean="0"/>
              <a:t>mmHg</a:t>
            </a:r>
            <a:endParaRPr lang="it-IT" sz="2500" b="1" dirty="0" smtClean="0"/>
          </a:p>
          <a:p>
            <a:pPr>
              <a:buFont typeface="Arial" pitchFamily="34" charset="0"/>
              <a:buChar char="•"/>
            </a:pPr>
            <a:r>
              <a:rPr lang="it-IT" sz="2500" b="1" dirty="0" smtClean="0"/>
              <a:t> FC = 110 </a:t>
            </a:r>
            <a:r>
              <a:rPr lang="it-IT" sz="2500" b="1" dirty="0" err="1" smtClean="0"/>
              <a:t>bpm</a:t>
            </a:r>
            <a:endParaRPr lang="it-IT" sz="2500" b="1" dirty="0" smtClean="0"/>
          </a:p>
          <a:p>
            <a:pPr>
              <a:buFont typeface="Arial" pitchFamily="34" charset="0"/>
              <a:buChar char="•"/>
            </a:pPr>
            <a:r>
              <a:rPr lang="it-IT" sz="2500" b="1" dirty="0"/>
              <a:t> </a:t>
            </a:r>
            <a:r>
              <a:rPr lang="it-IT" sz="2500" b="1" dirty="0" smtClean="0"/>
              <a:t>ESAME OBIETTIVO: </a:t>
            </a:r>
            <a:r>
              <a:rPr lang="it-IT" sz="2500" b="1" dirty="0" err="1" smtClean="0"/>
              <a:t>pz</a:t>
            </a:r>
            <a:r>
              <a:rPr lang="it-IT" sz="2500" b="1" dirty="0" smtClean="0"/>
              <a:t> </a:t>
            </a:r>
            <a:r>
              <a:rPr lang="it-IT" sz="2500" b="1" dirty="0" err="1" smtClean="0"/>
              <a:t>responsiva</a:t>
            </a:r>
            <a:r>
              <a:rPr lang="it-IT" sz="2500" b="1" dirty="0" smtClean="0"/>
              <a:t> a stimolo doloroso, stato di agitazione, pupille medie reattive</a:t>
            </a:r>
            <a:endParaRPr lang="it-IT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Olanzapina</a:t>
            </a:r>
            <a:endParaRPr lang="it-IT" sz="3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magine 8"/>
          <p:cNvPicPr/>
          <p:nvPr/>
        </p:nvPicPr>
        <p:blipFill>
          <a:blip r:embed="rId2" cstate="print"/>
          <a:srcRect t="2760" b="22240"/>
          <a:stretch>
            <a:fillRect/>
          </a:stretch>
        </p:blipFill>
        <p:spPr bwMode="auto">
          <a:xfrm>
            <a:off x="323528" y="980728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Olanzapina</a:t>
            </a:r>
            <a:endParaRPr lang="it-IT" sz="3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t="2922" r="650" b="5520"/>
          <a:stretch>
            <a:fillRect/>
          </a:stretch>
        </p:blipFill>
        <p:spPr bwMode="auto">
          <a:xfrm>
            <a:off x="251520" y="980728"/>
            <a:ext cx="85689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Olanzapina</a:t>
            </a:r>
            <a:endParaRPr lang="it-IT" sz="3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t="2597" b="5682"/>
          <a:stretch>
            <a:fillRect/>
          </a:stretch>
        </p:blipFill>
        <p:spPr bwMode="auto">
          <a:xfrm>
            <a:off x="251520" y="980728"/>
            <a:ext cx="85689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Olanzapina</a:t>
            </a:r>
            <a:endParaRPr lang="it-IT" sz="3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t="2922" b="3896"/>
          <a:stretch>
            <a:fillRect/>
          </a:stretch>
        </p:blipFill>
        <p:spPr bwMode="auto">
          <a:xfrm>
            <a:off x="251521" y="980728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Olanzapina</a:t>
            </a:r>
            <a:endParaRPr lang="it-IT" sz="3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 t="3084" b="18669"/>
          <a:stretch>
            <a:fillRect/>
          </a:stretch>
        </p:blipFill>
        <p:spPr bwMode="auto">
          <a:xfrm>
            <a:off x="251520" y="980729"/>
            <a:ext cx="856895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60648"/>
            <a:ext cx="84249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caso di intossicazione da </a:t>
            </a:r>
            <a:r>
              <a:rPr lang="it-IT" sz="35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Olanzapina</a:t>
            </a:r>
            <a:endParaRPr lang="it-IT" sz="35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/>
          <a:srcRect t="32143" b="3896"/>
          <a:stretch>
            <a:fillRect/>
          </a:stretch>
        </p:blipFill>
        <p:spPr bwMode="auto">
          <a:xfrm>
            <a:off x="323528" y="980728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248</Words>
  <Application>Microsoft Office PowerPoint</Application>
  <PresentationFormat>Presentazione su schermo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Azienda AUSL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Helpdesk</dc:creator>
  <cp:lastModifiedBy>Helpdesk</cp:lastModifiedBy>
  <cp:revision>38</cp:revision>
  <dcterms:created xsi:type="dcterms:W3CDTF">2017-06-05T07:29:06Z</dcterms:created>
  <dcterms:modified xsi:type="dcterms:W3CDTF">2017-06-06T09:27:49Z</dcterms:modified>
</cp:coreProperties>
</file>